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279" r:id="rId3"/>
    <p:sldId id="290" r:id="rId4"/>
    <p:sldId id="390" r:id="rId5"/>
    <p:sldId id="294" r:id="rId6"/>
    <p:sldId id="270" r:id="rId7"/>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461">
          <p15:clr>
            <a:srgbClr val="A4A3A4"/>
          </p15:clr>
        </p15:guide>
        <p15:guide id="2" pos="19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ngela Bizzarri"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9B66"/>
    <a:srgbClr val="FFC000"/>
    <a:srgbClr val="62BCC8"/>
    <a:srgbClr val="CD6660"/>
    <a:srgbClr val="C0504D"/>
    <a:srgbClr val="31AFA3"/>
    <a:srgbClr val="31CFB6"/>
    <a:srgbClr val="17CAE0"/>
    <a:srgbClr val="1CE6FF"/>
    <a:srgbClr val="99CC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3" autoAdjust="0"/>
    <p:restoredTop sz="80227" autoAdjust="0"/>
  </p:normalViewPr>
  <p:slideViewPr>
    <p:cSldViewPr snapToGrid="0" snapToObjects="1">
      <p:cViewPr>
        <p:scale>
          <a:sx n="93" d="100"/>
          <a:sy n="93" d="100"/>
        </p:scale>
        <p:origin x="1392" y="72"/>
      </p:cViewPr>
      <p:guideLst>
        <p:guide orient="horz" pos="1461"/>
        <p:guide pos="19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18" Type="http://schemas.openxmlformats.org/officeDocument/2006/relationships/customXml" Target="../customXml/item4.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AF24F0-2A9B-46A1-9C20-61FAAFCAFF66}" type="datetimeFigureOut">
              <a:rPr lang="it-IT" smtClean="0"/>
              <a:pPr/>
              <a:t>19/06/2020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D92DF6-2D34-4C35-8E72-EEC3033C18BC}" type="slidenum">
              <a:rPr lang="it-IT" smtClean="0"/>
              <a:pPr/>
              <a:t>‹N›</a:t>
            </a:fld>
            <a:endParaRPr lang="it-IT"/>
          </a:p>
        </p:txBody>
      </p:sp>
    </p:spTree>
    <p:extLst>
      <p:ext uri="{BB962C8B-B14F-4D97-AF65-F5344CB8AC3E}">
        <p14:creationId xmlns:p14="http://schemas.microsoft.com/office/powerpoint/2010/main" val="5843193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30C87A-600D-4ECB-B063-522A496BCD09}" type="datetimeFigureOut">
              <a:rPr lang="it-IT" smtClean="0"/>
              <a:pPr/>
              <a:t>19/06/2020</a:t>
            </a:fld>
            <a:endParaRPr lang="it-IT"/>
          </a:p>
        </p:txBody>
      </p:sp>
      <p:sp>
        <p:nvSpPr>
          <p:cNvPr id="4" name="Segnaposto immagine diapositiva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809F7A-B409-4498-BDAE-83CB333CDE40}" type="slidenum">
              <a:rPr lang="it-IT" smtClean="0"/>
              <a:pPr/>
              <a:t>‹N›</a:t>
            </a:fld>
            <a:endParaRPr lang="it-IT"/>
          </a:p>
        </p:txBody>
      </p:sp>
    </p:spTree>
    <p:extLst>
      <p:ext uri="{BB962C8B-B14F-4D97-AF65-F5344CB8AC3E}">
        <p14:creationId xmlns:p14="http://schemas.microsoft.com/office/powerpoint/2010/main" val="299517088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809F7A-B409-4498-BDAE-83CB333CDE40}" type="slidenum">
              <a:rPr lang="it-IT" smtClean="0"/>
              <a:pPr/>
              <a:t>1</a:t>
            </a:fld>
            <a:endParaRPr lang="it-IT"/>
          </a:p>
        </p:txBody>
      </p:sp>
    </p:spTree>
    <p:extLst>
      <p:ext uri="{BB962C8B-B14F-4D97-AF65-F5344CB8AC3E}">
        <p14:creationId xmlns:p14="http://schemas.microsoft.com/office/powerpoint/2010/main" val="366693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07000"/>
              </a:lnSpc>
              <a:spcBef>
                <a:spcPts val="200"/>
              </a:spcBef>
              <a:spcAft>
                <a:spcPts val="1200"/>
              </a:spcAft>
            </a:pPr>
            <a:r>
              <a:rPr lang="en-US" sz="1200" dirty="0" smtClean="0">
                <a:effectLst/>
                <a:latin typeface="Arial"/>
                <a:ea typeface="Calibri"/>
                <a:cs typeface="Arial"/>
              </a:rPr>
              <a:t>Gender equality and women’s rights are </a:t>
            </a:r>
            <a:r>
              <a:rPr lang="en-US" sz="1200" b="1" dirty="0" smtClean="0">
                <a:effectLst/>
                <a:latin typeface="Arial"/>
                <a:ea typeface="Calibri"/>
                <a:cs typeface="Arial"/>
              </a:rPr>
              <a:t>reflected in all elements of 2030 agenda </a:t>
            </a:r>
            <a:r>
              <a:rPr lang="en-US" sz="1200" dirty="0" smtClean="0">
                <a:effectLst/>
                <a:latin typeface="Arial"/>
                <a:ea typeface="Calibri"/>
                <a:cs typeface="Arial"/>
              </a:rPr>
              <a:t>– the declaration, goals (both SDG5 as well as others), targets and indicators, means of implementation, global partnership, and follow-up and review – mainstreamed through the entire agenda.</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Gender equality is central to the LNOB approach in the 2030 agenda, and a key connector across the SDGs. Using gender equality as an entry point can bring change across several SDGs targets. More on this will be discussed in the following sessions.</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The </a:t>
            </a:r>
            <a:r>
              <a:rPr lang="en-US" sz="1200" b="1" dirty="0" smtClean="0">
                <a:effectLst/>
                <a:latin typeface="Arial"/>
                <a:ea typeface="Calibri"/>
                <a:cs typeface="Arial"/>
              </a:rPr>
              <a:t>QCPR</a:t>
            </a:r>
            <a:r>
              <a:rPr lang="en-US" sz="1200" dirty="0" smtClean="0">
                <a:effectLst/>
                <a:latin typeface="Arial"/>
                <a:ea typeface="Calibri"/>
                <a:cs typeface="Arial"/>
              </a:rPr>
              <a:t> recognizes gender equality as having multiplier effects on achieving sustained and inclusive economic growth, poverty eradication and sustainable development, and requests the UNS to enhance gender mainstreaming through the full implementation accountability instruments, and to integrate gender in the UNDAF drawing on existing expertise in the UN: </a:t>
            </a:r>
            <a:endParaRPr lang="it-IT" sz="1200" dirty="0" smtClean="0">
              <a:effectLst/>
              <a:latin typeface="Arial"/>
              <a:ea typeface="Calibri"/>
              <a:cs typeface="Arial"/>
            </a:endParaRPr>
          </a:p>
          <a:p>
            <a:pPr marL="342900" lvl="0" indent="-342900">
              <a:buFont typeface="Arial"/>
              <a:buChar char="•"/>
              <a:tabLst>
                <a:tab pos="457200" algn="l"/>
              </a:tabLst>
            </a:pPr>
            <a:r>
              <a:rPr lang="en-US" dirty="0" smtClean="0">
                <a:effectLst/>
                <a:cs typeface="Arial"/>
              </a:rPr>
              <a:t>UNCT’s to implement UNCT-SWAP Gender Equality Scorecard </a:t>
            </a:r>
            <a:endParaRPr lang="it-IT" dirty="0" smtClean="0">
              <a:effectLst/>
              <a:cs typeface="Times New Roman"/>
            </a:endParaRPr>
          </a:p>
          <a:p>
            <a:pPr marL="342900" lvl="0" indent="-342900">
              <a:buFont typeface="Arial"/>
              <a:buChar char="•"/>
              <a:tabLst>
                <a:tab pos="457200" algn="l"/>
              </a:tabLst>
            </a:pPr>
            <a:r>
              <a:rPr lang="en-US" dirty="0" smtClean="0">
                <a:effectLst/>
                <a:cs typeface="Arial"/>
              </a:rPr>
              <a:t>Continued increase in UN collaboration/ coordination of GEEW activities for greater impact; </a:t>
            </a:r>
            <a:endParaRPr lang="it-IT" dirty="0" smtClean="0">
              <a:effectLst/>
              <a:cs typeface="Times New Roman"/>
            </a:endParaRPr>
          </a:p>
          <a:p>
            <a:pPr marL="342900" lvl="0" indent="-342900">
              <a:buFont typeface="Arial"/>
              <a:buChar char="•"/>
              <a:tabLst>
                <a:tab pos="457200" algn="l"/>
              </a:tabLst>
            </a:pPr>
            <a:r>
              <a:rPr lang="en-US" dirty="0" smtClean="0">
                <a:effectLst/>
                <a:cs typeface="Arial"/>
              </a:rPr>
              <a:t>Enhanced </a:t>
            </a:r>
            <a:r>
              <a:rPr lang="en-US" b="1" dirty="0" smtClean="0">
                <a:effectLst/>
                <a:cs typeface="Arial"/>
              </a:rPr>
              <a:t>gender responsive data</a:t>
            </a:r>
            <a:r>
              <a:rPr lang="en-US" dirty="0" smtClean="0">
                <a:effectLst/>
                <a:cs typeface="Arial"/>
              </a:rPr>
              <a:t> collection, analysis and research to inform programming/ policy-making processes; </a:t>
            </a:r>
            <a:endParaRPr lang="it-IT" dirty="0" smtClean="0">
              <a:effectLst/>
              <a:cs typeface="Times New Roman"/>
            </a:endParaRPr>
          </a:p>
          <a:p>
            <a:pPr marL="342900" lvl="0" indent="-342900">
              <a:buFont typeface="Arial"/>
              <a:buChar char="•"/>
              <a:tabLst>
                <a:tab pos="457200" algn="l"/>
              </a:tabLst>
            </a:pPr>
            <a:r>
              <a:rPr lang="en-US" dirty="0" smtClean="0">
                <a:effectLst/>
                <a:cs typeface="Arial"/>
              </a:rPr>
              <a:t>The inclusion intergovernmental agreed gender equality results and gender-sensitive indicators in agency specific and inter-agency strategic frameworks and; </a:t>
            </a:r>
            <a:endParaRPr lang="it-IT" dirty="0" smtClean="0">
              <a:effectLst/>
              <a:cs typeface="Times New Roman"/>
            </a:endParaRPr>
          </a:p>
          <a:p>
            <a:pPr marL="342900" lvl="0" indent="-342900">
              <a:buFont typeface="Arial"/>
              <a:buChar char="•"/>
              <a:tabLst>
                <a:tab pos="457200" algn="l"/>
              </a:tabLst>
            </a:pPr>
            <a:r>
              <a:rPr lang="en-US" dirty="0" smtClean="0">
                <a:effectLst/>
                <a:cs typeface="Arial"/>
              </a:rPr>
              <a:t>Mainstreaming gender equality in preparation of the UNDAF</a:t>
            </a:r>
            <a:endParaRPr lang="it-IT" dirty="0" smtClean="0">
              <a:effectLst/>
              <a:cs typeface="Times New Roman"/>
            </a:endParaRPr>
          </a:p>
          <a:p>
            <a:pPr marL="342900" lvl="0" indent="-342900">
              <a:buFont typeface="Arial"/>
              <a:buChar char="•"/>
              <a:tabLst>
                <a:tab pos="457200" algn="l"/>
              </a:tabLst>
            </a:pPr>
            <a:r>
              <a:rPr lang="en-US" dirty="0" smtClean="0">
                <a:effectLst/>
                <a:cs typeface="Arial"/>
              </a:rPr>
              <a:t>Increased gender responsive evaluations and reviews (at agency and UNDAF level). </a:t>
            </a:r>
            <a:endParaRPr lang="it-IT" dirty="0" smtClean="0">
              <a:effectLst/>
              <a:cs typeface="Times New Roman"/>
            </a:endParaRPr>
          </a:p>
          <a:p>
            <a:pPr>
              <a:lnSpc>
                <a:spcPct val="107000"/>
              </a:lnSpc>
              <a:spcBef>
                <a:spcPts val="200"/>
              </a:spcBef>
              <a:spcAft>
                <a:spcPts val="1200"/>
              </a:spcAft>
            </a:pPr>
            <a:r>
              <a:rPr lang="en-US" sz="1200" dirty="0" smtClean="0">
                <a:effectLst/>
                <a:latin typeface="Arial"/>
                <a:ea typeface="Calibri"/>
                <a:cs typeface="Arial"/>
              </a:rPr>
              <a:t> </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The ECOSOC requests the UN system to further enhance coherent gender mainstreaming across all programs and policies </a:t>
            </a:r>
            <a:endParaRPr lang="it-IT" sz="1200" dirty="0" smtClean="0">
              <a:effectLst/>
              <a:latin typeface="Arial"/>
              <a:ea typeface="Calibri"/>
              <a:cs typeface="Arial"/>
            </a:endParaRPr>
          </a:p>
          <a:p>
            <a:r>
              <a:rPr lang="en-US" sz="1200" dirty="0" smtClean="0">
                <a:effectLst/>
                <a:latin typeface="Arial"/>
                <a:ea typeface="Calibri"/>
              </a:rPr>
              <a:t>Gender equality is a key priority for the SG (e.g. gender parity strategy/Spotlight etc.)</a:t>
            </a:r>
            <a:endParaRPr lang="en-US" dirty="0"/>
          </a:p>
        </p:txBody>
      </p:sp>
      <p:sp>
        <p:nvSpPr>
          <p:cNvPr id="4" name="Slide Number Placeholder 3"/>
          <p:cNvSpPr>
            <a:spLocks noGrp="1"/>
          </p:cNvSpPr>
          <p:nvPr>
            <p:ph type="sldNum" sz="quarter" idx="5"/>
          </p:nvPr>
        </p:nvSpPr>
        <p:spPr/>
        <p:txBody>
          <a:bodyPr/>
          <a:lstStyle/>
          <a:p>
            <a:fld id="{BEC37205-CEE5-7941-8526-2C0EFEDD1CA7}" type="slidenum">
              <a:rPr lang="en-US" smtClean="0"/>
              <a:t>2</a:t>
            </a:fld>
            <a:endParaRPr lang="en-US"/>
          </a:p>
        </p:txBody>
      </p:sp>
    </p:spTree>
    <p:extLst>
      <p:ext uri="{BB962C8B-B14F-4D97-AF65-F5344CB8AC3E}">
        <p14:creationId xmlns:p14="http://schemas.microsoft.com/office/powerpoint/2010/main" val="3116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07000"/>
              </a:lnSpc>
              <a:spcBef>
                <a:spcPts val="200"/>
              </a:spcBef>
              <a:spcAft>
                <a:spcPts val="1200"/>
              </a:spcAft>
            </a:pPr>
            <a:r>
              <a:rPr lang="en-US" sz="1200" b="1" dirty="0" smtClean="0">
                <a:effectLst/>
                <a:latin typeface="Arial"/>
                <a:ea typeface="Calibri"/>
                <a:cs typeface="Arial"/>
              </a:rPr>
              <a:t>Three key entry points for greater UN impact on GEWE and ensuring that reform works for all humanity not just half</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1) A new generation of accountability instruments both at corporate and country level: SWAP and UNCT SWAP Scorecard, and the Gender Equality Marker on the budget side</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2) A new generation of UNSDCFs underpinned by an independent Common Country Analysis that 1) is framed around key international normative commitments of the country, 2) addresses the structural cause of inequality and discrimination with a specific gender analysis; 3) translate that analysis into collective UNCT responses trough the UNDAF results and joint programs </a:t>
            </a:r>
            <a:endParaRPr lang="it-IT" sz="1200" dirty="0" smtClean="0">
              <a:effectLst/>
              <a:latin typeface="Arial"/>
              <a:ea typeface="Calibri"/>
              <a:cs typeface="Arial"/>
            </a:endParaRPr>
          </a:p>
          <a:p>
            <a:pPr>
              <a:lnSpc>
                <a:spcPct val="107000"/>
              </a:lnSpc>
              <a:spcBef>
                <a:spcPts val="200"/>
              </a:spcBef>
              <a:spcAft>
                <a:spcPts val="1200"/>
              </a:spcAft>
            </a:pPr>
            <a:r>
              <a:rPr lang="en-US" sz="1200" dirty="0" smtClean="0">
                <a:effectLst/>
                <a:latin typeface="Arial"/>
                <a:ea typeface="Calibri"/>
                <a:cs typeface="Arial"/>
              </a:rPr>
              <a:t>3) A new generation of UN leaders, including through the reinvigorated RC System, that become true champions of gender equality and the empowerment of women and girls, and the Management and Accountability Framework as a guiding tool for the leadership</a:t>
            </a:r>
            <a:endParaRPr lang="it-IT" sz="1200" dirty="0" smtClean="0">
              <a:effectLst/>
              <a:latin typeface="Arial"/>
              <a:ea typeface="Calibri"/>
              <a:cs typeface="Arial"/>
            </a:endParaRPr>
          </a:p>
          <a:p>
            <a:r>
              <a:rPr lang="en-US" sz="1200" dirty="0" smtClean="0">
                <a:effectLst/>
                <a:latin typeface="Arial"/>
                <a:ea typeface="Calibri"/>
              </a:rPr>
              <a:t>In addition, the country level Gender Theme Group (GTG), the regional level Gender Working Groups (GWG), the Issue-Based Coalition (IBC), the Peer Support Group (PSG), the </a:t>
            </a:r>
            <a:r>
              <a:rPr lang="en-US" sz="1200" b="1" dirty="0" smtClean="0">
                <a:effectLst/>
                <a:latin typeface="Arial"/>
                <a:ea typeface="Calibri"/>
              </a:rPr>
              <a:t>Inter-Agency Network on Women and Gender Equality</a:t>
            </a:r>
            <a:r>
              <a:rPr lang="en-ID" sz="1200" dirty="0" smtClean="0">
                <a:solidFill>
                  <a:srgbClr val="5E5A55"/>
                </a:solidFill>
                <a:effectLst/>
                <a:latin typeface="Tahoma"/>
                <a:ea typeface="Calibri"/>
              </a:rPr>
              <a:t> </a:t>
            </a:r>
            <a:r>
              <a:rPr lang="en-US" sz="1200" dirty="0" smtClean="0">
                <a:effectLst/>
                <a:latin typeface="Arial"/>
                <a:ea typeface="Calibri"/>
              </a:rPr>
              <a:t>(IANWGE), the single largest network of gender focal points, as well as the establishment of UN Women has helped elevate the UN system’s response on GEWE.</a:t>
            </a:r>
            <a:endParaRPr lang="en-US" dirty="0"/>
          </a:p>
        </p:txBody>
      </p:sp>
      <p:sp>
        <p:nvSpPr>
          <p:cNvPr id="4" name="Slide Number Placeholder 3"/>
          <p:cNvSpPr>
            <a:spLocks noGrp="1"/>
          </p:cNvSpPr>
          <p:nvPr>
            <p:ph type="sldNum" sz="quarter" idx="5"/>
          </p:nvPr>
        </p:nvSpPr>
        <p:spPr/>
        <p:txBody>
          <a:bodyPr/>
          <a:lstStyle/>
          <a:p>
            <a:fld id="{BEC37205-CEE5-7941-8526-2C0EFEDD1CA7}" type="slidenum">
              <a:rPr lang="en-US" smtClean="0"/>
              <a:t>3</a:t>
            </a:fld>
            <a:endParaRPr lang="en-US"/>
          </a:p>
        </p:txBody>
      </p:sp>
    </p:spTree>
    <p:extLst>
      <p:ext uri="{BB962C8B-B14F-4D97-AF65-F5344CB8AC3E}">
        <p14:creationId xmlns:p14="http://schemas.microsoft.com/office/powerpoint/2010/main" val="647066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nSpc>
                <a:spcPct val="107000"/>
              </a:lnSpc>
              <a:spcBef>
                <a:spcPts val="200"/>
              </a:spcBef>
              <a:spcAft>
                <a:spcPts val="1200"/>
              </a:spcAft>
            </a:pPr>
            <a:r>
              <a:rPr lang="en-US" sz="1200" dirty="0" smtClean="0">
                <a:effectLst/>
                <a:latin typeface="Arial"/>
                <a:ea typeface="Calibri"/>
                <a:cs typeface="Arial"/>
              </a:rPr>
              <a:t>The UN reform constitutes a big window of opportunity for the UN System as it brings an increased demand, from member states and from within the System - to address gender equality and the empowerment of women. </a:t>
            </a:r>
            <a:endParaRPr lang="it-IT" sz="1200" dirty="0" smtClean="0">
              <a:effectLst/>
              <a:latin typeface="Arial"/>
              <a:ea typeface="Calibri"/>
              <a:cs typeface="Arial"/>
            </a:endParaRPr>
          </a:p>
          <a:p>
            <a:r>
              <a:rPr lang="en-GB" sz="1200" dirty="0" smtClean="0">
                <a:effectLst/>
                <a:latin typeface="Arial"/>
                <a:ea typeface="Calibri"/>
              </a:rPr>
              <a:t>Within this, the UNSDCF represents a great opportunity to further the integration of GEWE in development work.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4</a:t>
            </a:fld>
            <a:endParaRPr lang="it-IT"/>
          </a:p>
        </p:txBody>
      </p:sp>
    </p:spTree>
    <p:extLst>
      <p:ext uri="{BB962C8B-B14F-4D97-AF65-F5344CB8AC3E}">
        <p14:creationId xmlns:p14="http://schemas.microsoft.com/office/powerpoint/2010/main" val="4085224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GB" sz="1200" kern="1200" dirty="0" smtClean="0">
                <a:solidFill>
                  <a:schemeClr val="tx1"/>
                </a:solidFill>
                <a:effectLst/>
                <a:latin typeface="+mn-lt"/>
                <a:ea typeface="+mn-ea"/>
                <a:cs typeface="+mn-cs"/>
              </a:rPr>
              <a:t>Explain that more on this will be discussed in the following days and that this simply serves to introduce the centrality of GEWE in the CF.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GEWE is one of the guiding principles of the new Cooperation Framework. It should be reflected in the Roadmap that outlines the process of preparing the UNSDCF.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CCA requires a thorough analysis of gender issues, including through an analysis of social, legal, political, economic, environmental and cultural dynamics that underpin gender inequality.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shared UN theory of change (</a:t>
            </a:r>
            <a:r>
              <a:rPr lang="en-GB" sz="1200" kern="1200" dirty="0" err="1" smtClean="0">
                <a:solidFill>
                  <a:schemeClr val="tx1"/>
                </a:solidFill>
                <a:effectLst/>
                <a:latin typeface="+mn-lt"/>
                <a:ea typeface="+mn-ea"/>
                <a:cs typeface="+mn-cs"/>
              </a:rPr>
              <a:t>ToC</a:t>
            </a:r>
            <a:r>
              <a:rPr lang="en-GB" sz="1200" kern="1200" dirty="0" smtClean="0">
                <a:solidFill>
                  <a:schemeClr val="tx1"/>
                </a:solidFill>
                <a:effectLst/>
                <a:latin typeface="+mn-lt"/>
                <a:ea typeface="+mn-ea"/>
                <a:cs typeface="+mn-cs"/>
              </a:rPr>
              <a:t>) to support Member States in their efforts to achieve sustainable development and GEWE fully integrated. </a:t>
            </a:r>
            <a:endParaRPr lang="it-IT"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Finally, the GEM tracks the resources allocated collectively by the UN system under the UNSDCF cycle, making clear the level of commitment and the degree of resources allocated by the UNCT in support of national GEWE priorities. </a:t>
            </a:r>
            <a:endParaRPr lang="it-IT" dirty="0"/>
          </a:p>
        </p:txBody>
      </p:sp>
      <p:sp>
        <p:nvSpPr>
          <p:cNvPr id="4" name="Segnaposto numero diapositiva 3"/>
          <p:cNvSpPr>
            <a:spLocks noGrp="1"/>
          </p:cNvSpPr>
          <p:nvPr>
            <p:ph type="sldNum" sz="quarter" idx="10"/>
          </p:nvPr>
        </p:nvSpPr>
        <p:spPr/>
        <p:txBody>
          <a:bodyPr/>
          <a:lstStyle/>
          <a:p>
            <a:fld id="{02809F7A-B409-4498-BDAE-83CB333CDE40}" type="slidenum">
              <a:rPr lang="it-IT" smtClean="0"/>
              <a:pPr/>
              <a:t>5</a:t>
            </a:fld>
            <a:endParaRPr lang="it-IT"/>
          </a:p>
        </p:txBody>
      </p:sp>
    </p:spTree>
    <p:extLst>
      <p:ext uri="{BB962C8B-B14F-4D97-AF65-F5344CB8AC3E}">
        <p14:creationId xmlns:p14="http://schemas.microsoft.com/office/powerpoint/2010/main" val="602939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685800" y="685800"/>
            <a:ext cx="5486400" cy="3429000"/>
          </a:xfrm>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pPr eaLnBrk="1" hangingPunct="1">
              <a:spcBef>
                <a:spcPct val="0"/>
              </a:spcBef>
            </a:pPr>
            <a:endParaRPr lang="en-GB" dirty="0"/>
          </a:p>
        </p:txBody>
      </p:sp>
      <p:sp>
        <p:nvSpPr>
          <p:cNvPr id="31748" name="Footer Placeholder 3"/>
          <p:cNvSpPr>
            <a:spLocks noGrp="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1.1 </a:t>
            </a:r>
          </a:p>
        </p:txBody>
      </p:sp>
      <p:sp>
        <p:nvSpPr>
          <p:cNvPr id="31749" name="Slide Number Placeholder 4"/>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2769C2-239A-4604-8F2C-A8B939BAA710}" type="slidenum">
              <a:rPr lang="en-US"/>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noAutofit/>
          </a:bodyPr>
          <a:lstStyle>
            <a:lvl1pPr>
              <a:defRPr sz="5400">
                <a:solidFill>
                  <a:schemeClr val="bg1"/>
                </a:solidFill>
                <a:latin typeface="Geneva"/>
                <a:cs typeface="Geneva"/>
              </a:defRPr>
            </a:lvl1pPr>
          </a:lstStyle>
          <a:p>
            <a:r>
              <a:rPr lang="en-US" dirty="0"/>
              <a:t>Click to edit Master title style</a:t>
            </a:r>
            <a:endParaRPr lang="it-IT" dirty="0"/>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rgbClr val="FFFFFF"/>
                </a:solidFill>
                <a:latin typeface="DIN Condensed Bold"/>
                <a:cs typeface="DIN Condensed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Tree>
    <p:extLst>
      <p:ext uri="{BB962C8B-B14F-4D97-AF65-F5344CB8AC3E}">
        <p14:creationId xmlns:p14="http://schemas.microsoft.com/office/powerpoint/2010/main" val="607254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35521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6"/>
            <a:ext cx="2057400" cy="4876271"/>
          </a:xfrm>
        </p:spPr>
        <p:txBody>
          <a:bodyPr vert="eaVert"/>
          <a:lstStyle/>
          <a:p>
            <a:r>
              <a:rPr lang="en-US"/>
              <a:t>Click to edit Master title style</a:t>
            </a:r>
            <a:endParaRPr lang="it-IT"/>
          </a:p>
        </p:txBody>
      </p:sp>
      <p:sp>
        <p:nvSpPr>
          <p:cNvPr id="3" name="Vertical Text Placeholder 2"/>
          <p:cNvSpPr>
            <a:spLocks noGrp="1"/>
          </p:cNvSpPr>
          <p:nvPr>
            <p:ph type="body" orient="vert" idx="1"/>
          </p:nvPr>
        </p:nvSpPr>
        <p:spPr>
          <a:xfrm>
            <a:off x="457200" y="228866"/>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Footer Placeholder 4"/>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1204326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it-IT"/>
              <a:t>M2|The centrality of gender to the UN Reform</a:t>
            </a:r>
            <a:endParaRPr lang="it-IT" dirty="0"/>
          </a:p>
        </p:txBody>
      </p:sp>
    </p:spTree>
    <p:extLst>
      <p:ext uri="{BB962C8B-B14F-4D97-AF65-F5344CB8AC3E}">
        <p14:creationId xmlns:p14="http://schemas.microsoft.com/office/powerpoint/2010/main" val="194229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Tree>
    <p:extLst>
      <p:ext uri="{BB962C8B-B14F-4D97-AF65-F5344CB8AC3E}">
        <p14:creationId xmlns:p14="http://schemas.microsoft.com/office/powerpoint/2010/main" val="149471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2"/>
          </a:xfrm>
        </p:spPr>
        <p:txBody>
          <a:bodyPr anchor="t"/>
          <a:lstStyle>
            <a:lvl1pPr algn="l">
              <a:defRPr sz="40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Tree>
    <p:extLst>
      <p:ext uri="{BB962C8B-B14F-4D97-AF65-F5344CB8AC3E}">
        <p14:creationId xmlns:p14="http://schemas.microsoft.com/office/powerpoint/2010/main" val="342730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3" name="Content Placeholder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Content Placeholder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7"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Tree>
    <p:extLst>
      <p:ext uri="{BB962C8B-B14F-4D97-AF65-F5344CB8AC3E}">
        <p14:creationId xmlns:p14="http://schemas.microsoft.com/office/powerpoint/2010/main" val="2784640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t-IT"/>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5" name="Text Placeholder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9" name="Footer Placeholder 4"/>
          <p:cNvSpPr>
            <a:spLocks noGrp="1"/>
          </p:cNvSpPr>
          <p:nvPr>
            <p:ph type="ftr" sz="quarter" idx="10"/>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Tree>
    <p:extLst>
      <p:ext uri="{BB962C8B-B14F-4D97-AF65-F5344CB8AC3E}">
        <p14:creationId xmlns:p14="http://schemas.microsoft.com/office/powerpoint/2010/main" val="2834482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it-IT" dirty="0"/>
          </a:p>
        </p:txBody>
      </p:sp>
      <p:sp>
        <p:nvSpPr>
          <p:cNvPr id="4" name="Footer Placeholder 3"/>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1261519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93002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2000" b="1"/>
            </a:lvl1pPr>
          </a:lstStyle>
          <a:p>
            <a:r>
              <a:rPr lang="en-US"/>
              <a:t>Click to edit Master title style</a:t>
            </a:r>
            <a:endParaRPr lang="it-IT"/>
          </a:p>
        </p:txBody>
      </p:sp>
      <p:sp>
        <p:nvSpPr>
          <p:cNvPr id="3" name="Content Placeholder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4" name="Text Placeholder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41850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it-IT"/>
              <a:t>M2|The centrality of gender to the UN Reform</a:t>
            </a:r>
          </a:p>
        </p:txBody>
      </p:sp>
    </p:spTree>
    <p:extLst>
      <p:ext uri="{BB962C8B-B14F-4D97-AF65-F5344CB8AC3E}">
        <p14:creationId xmlns:p14="http://schemas.microsoft.com/office/powerpoint/2010/main" val="3825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6"/>
            <a:ext cx="8229600" cy="952500"/>
          </a:xfrm>
          <a:prstGeom prst="rect">
            <a:avLst/>
          </a:prstGeom>
        </p:spPr>
        <p:txBody>
          <a:bodyPr vert="horz" lIns="91440" tIns="45720" rIns="91440" bIns="45720" rtlCol="0" anchor="ctr">
            <a:noAutofit/>
          </a:bodyPr>
          <a:lstStyle/>
          <a:p>
            <a:r>
              <a:rPr lang="en-US" dirty="0"/>
              <a:t>CLICK TO ADD TITLE</a:t>
            </a:r>
            <a:endParaRPr lang="it-IT" dirty="0"/>
          </a:p>
        </p:txBody>
      </p:sp>
      <p:sp>
        <p:nvSpPr>
          <p:cNvPr id="3" name="Text Placeholder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5" name="Footer Placeholder 4"/>
          <p:cNvSpPr>
            <a:spLocks noGrp="1"/>
          </p:cNvSpPr>
          <p:nvPr>
            <p:ph type="ftr" sz="quarter" idx="3"/>
          </p:nvPr>
        </p:nvSpPr>
        <p:spPr>
          <a:xfrm>
            <a:off x="3306101" y="5350789"/>
            <a:ext cx="5837899" cy="375351"/>
          </a:xfrm>
          <a:prstGeom prst="rect">
            <a:avLst/>
          </a:prstGeom>
        </p:spPr>
        <p:txBody>
          <a:bodyPr vert="horz" lIns="91440" tIns="45720" rIns="91440" bIns="45720" rtlCol="0" anchor="ctr"/>
          <a:lstStyle>
            <a:lvl1pPr algn="r">
              <a:defRPr sz="1200" u="none">
                <a:solidFill>
                  <a:schemeClr val="tx1">
                    <a:tint val="75000"/>
                  </a:schemeClr>
                </a:solidFill>
                <a:latin typeface="Arial"/>
                <a:cs typeface="Arial"/>
              </a:defRPr>
            </a:lvl1pPr>
          </a:lstStyle>
          <a:p>
            <a:r>
              <a:rPr lang="it-IT"/>
              <a:t>M2|The centrality of gender to the UN Reform</a:t>
            </a:r>
            <a:endParaRPr lang="it-IT" dirty="0"/>
          </a:p>
        </p:txBody>
      </p:sp>
      <p:sp>
        <p:nvSpPr>
          <p:cNvPr id="6" name="Rectangle 5"/>
          <p:cNvSpPr/>
          <p:nvPr userDrawn="1"/>
        </p:nvSpPr>
        <p:spPr>
          <a:xfrm>
            <a:off x="184150" y="0"/>
            <a:ext cx="260350" cy="2825750"/>
          </a:xfrm>
          <a:prstGeom prst="rect">
            <a:avLst/>
          </a:prstGeom>
          <a:solidFill>
            <a:srgbClr val="769B66"/>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1560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457200" rtl="0" eaLnBrk="1" latinLnBrk="0" hangingPunct="1">
        <a:spcBef>
          <a:spcPct val="0"/>
        </a:spcBef>
        <a:buNone/>
        <a:defRPr sz="3600" b="0" kern="1200" baseline="0">
          <a:solidFill>
            <a:srgbClr val="769B66"/>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2pPr>
      <a:lvl3pPr marL="11430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3pPr>
      <a:lvl4pPr marL="16002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4pPr>
      <a:lvl5pPr marL="2057400" indent="-228600" algn="l" defTabSz="457200" rtl="0" eaLnBrk="1" latinLnBrk="0" hangingPunct="1">
        <a:spcBef>
          <a:spcPct val="20000"/>
        </a:spcBef>
        <a:buFont typeface="Arial"/>
        <a:buChar char="»"/>
        <a:defRPr sz="2200" b="0" kern="1200">
          <a:solidFill>
            <a:schemeClr val="bg1">
              <a:lumMod val="50000"/>
            </a:schemeClr>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10" name="TextBox 9"/>
          <p:cNvSpPr txBox="1"/>
          <p:nvPr/>
        </p:nvSpPr>
        <p:spPr>
          <a:xfrm>
            <a:off x="508000" y="184517"/>
            <a:ext cx="1985364" cy="1631216"/>
          </a:xfrm>
          <a:prstGeom prst="rect">
            <a:avLst/>
          </a:prstGeom>
          <a:noFill/>
        </p:spPr>
        <p:txBody>
          <a:bodyPr wrap="none" rtlCol="0">
            <a:spAutoFit/>
            <a:scene3d>
              <a:camera prst="orthographicFront"/>
              <a:lightRig rig="soft" dir="t">
                <a:rot lat="0" lon="0" rev="10800000"/>
              </a:lightRig>
            </a:scene3d>
            <a:sp3d>
              <a:bevelT w="27940" h="12700"/>
              <a:contourClr>
                <a:srgbClr val="DDDDDD"/>
              </a:contourClr>
            </a:sp3d>
          </a:bodyPr>
          <a:lstStyle/>
          <a:p>
            <a:r>
              <a:rPr lang="en-GB" sz="10000" b="1" spc="150" dirty="0">
                <a:ln w="11430"/>
                <a:solidFill>
                  <a:srgbClr val="769B66"/>
                </a:solidFill>
                <a:effectLst>
                  <a:outerShdw blurRad="25400" algn="tl" rotWithShape="0">
                    <a:srgbClr val="000000">
                      <a:alpha val="43000"/>
                    </a:srgbClr>
                  </a:outerShdw>
                </a:effectLst>
                <a:latin typeface="Arial"/>
                <a:cs typeface="Arial"/>
              </a:rPr>
              <a:t>M2</a:t>
            </a:r>
          </a:p>
        </p:txBody>
      </p:sp>
      <p:sp>
        <p:nvSpPr>
          <p:cNvPr id="11" name="TextBox 10"/>
          <p:cNvSpPr txBox="1"/>
          <p:nvPr/>
        </p:nvSpPr>
        <p:spPr>
          <a:xfrm>
            <a:off x="3857625" y="3159126"/>
            <a:ext cx="5286376" cy="2571750"/>
          </a:xfrm>
          <a:prstGeom prst="rect">
            <a:avLst/>
          </a:prstGeom>
          <a:noFill/>
        </p:spPr>
        <p:txBody>
          <a:bodyPr wrap="square" rtlCol="0">
            <a:normAutofit fontScale="62500" lnSpcReduction="20000"/>
            <a:scene3d>
              <a:camera prst="orthographicFront"/>
              <a:lightRig rig="soft" dir="t">
                <a:rot lat="0" lon="0" rev="10800000"/>
              </a:lightRig>
            </a:scene3d>
            <a:sp3d>
              <a:bevelT w="27940" h="12700"/>
              <a:contourClr>
                <a:srgbClr val="DDDDDD"/>
              </a:contourClr>
            </a:sp3d>
          </a:bodyPr>
          <a:lstStyle/>
          <a:p>
            <a:r>
              <a:rPr lang="en-GB" sz="6000" b="1" spc="150" dirty="0">
                <a:ln w="11430"/>
                <a:solidFill>
                  <a:srgbClr val="769B66"/>
                </a:solidFill>
                <a:effectLst>
                  <a:outerShdw blurRad="25400" algn="tl" rotWithShape="0">
                    <a:srgbClr val="000000">
                      <a:alpha val="43000"/>
                    </a:srgbClr>
                  </a:outerShdw>
                </a:effectLst>
                <a:latin typeface="Arial"/>
                <a:cs typeface="Arial"/>
              </a:rPr>
              <a:t>The centrality </a:t>
            </a:r>
            <a:r>
              <a:rPr lang="en-GB" sz="6000" b="1" spc="150" dirty="0" smtClean="0">
                <a:ln w="11430"/>
                <a:solidFill>
                  <a:srgbClr val="769B66"/>
                </a:solidFill>
                <a:effectLst>
                  <a:outerShdw blurRad="25400" algn="tl" rotWithShape="0">
                    <a:srgbClr val="000000">
                      <a:alpha val="43000"/>
                    </a:srgbClr>
                  </a:outerShdw>
                </a:effectLst>
                <a:latin typeface="Arial"/>
                <a:cs typeface="Arial"/>
              </a:rPr>
              <a:t>of </a:t>
            </a:r>
            <a:r>
              <a:rPr lang="en-GB" sz="6000" b="1" spc="150" dirty="0">
                <a:ln w="11430"/>
                <a:solidFill>
                  <a:srgbClr val="769B66"/>
                </a:solidFill>
                <a:effectLst>
                  <a:outerShdw blurRad="25400" algn="tl" rotWithShape="0">
                    <a:srgbClr val="000000">
                      <a:alpha val="43000"/>
                    </a:srgbClr>
                  </a:outerShdw>
                </a:effectLst>
                <a:latin typeface="Arial"/>
                <a:cs typeface="Arial"/>
              </a:rPr>
              <a:t>gender </a:t>
            </a:r>
            <a:r>
              <a:rPr lang="en-GB" sz="6000" b="1" spc="150" dirty="0">
                <a:ln w="11430"/>
                <a:solidFill>
                  <a:srgbClr val="769B66"/>
                </a:solidFill>
                <a:effectLst>
                  <a:outerShdw blurRad="25400" algn="tl" rotWithShape="0">
                    <a:srgbClr val="000000">
                      <a:alpha val="43000"/>
                    </a:srgbClr>
                  </a:outerShdw>
                </a:effectLst>
                <a:latin typeface="Arial"/>
                <a:cs typeface="Arial"/>
              </a:rPr>
              <a:t>equality and women's empowerment to </a:t>
            </a:r>
            <a:r>
              <a:rPr lang="en-GB" sz="6000" b="1" spc="150" dirty="0">
                <a:ln w="11430"/>
                <a:solidFill>
                  <a:srgbClr val="769B66"/>
                </a:solidFill>
                <a:effectLst>
                  <a:outerShdw blurRad="25400" algn="tl" rotWithShape="0">
                    <a:srgbClr val="000000">
                      <a:alpha val="43000"/>
                    </a:srgbClr>
                  </a:outerShdw>
                </a:effectLst>
                <a:latin typeface="Arial"/>
                <a:cs typeface="Arial"/>
              </a:rPr>
              <a:t>the UN Reform</a:t>
            </a:r>
          </a:p>
        </p:txBody>
      </p:sp>
    </p:spTree>
    <p:extLst>
      <p:ext uri="{BB962C8B-B14F-4D97-AF65-F5344CB8AC3E}">
        <p14:creationId xmlns:p14="http://schemas.microsoft.com/office/powerpoint/2010/main" val="185583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1D29F17E-13AC-449B-8A59-506459C7B919}"/>
              </a:ext>
            </a:extLst>
          </p:cNvPr>
          <p:cNvSpPr/>
          <p:nvPr/>
        </p:nvSpPr>
        <p:spPr>
          <a:xfrm>
            <a:off x="3908122" y="1519767"/>
            <a:ext cx="4778678" cy="563231"/>
          </a:xfrm>
          <a:prstGeom prst="rect">
            <a:avLst/>
          </a:prstGeom>
        </p:spPr>
        <p:txBody>
          <a:bodyPr wrap="square">
            <a:spAutoFit/>
          </a:bodyPr>
          <a:lstStyle/>
          <a:p>
            <a:pPr marL="342900" indent="-342900">
              <a:lnSpc>
                <a:spcPct val="80000"/>
              </a:lnSpc>
              <a:spcBef>
                <a:spcPct val="20000"/>
              </a:spcBef>
              <a:buFont typeface="Arial"/>
              <a:buChar char="•"/>
            </a:pPr>
            <a:endParaRPr lang="en-US" sz="1700" dirty="0">
              <a:solidFill>
                <a:schemeClr val="bg1">
                  <a:lumMod val="50000"/>
                </a:schemeClr>
              </a:solidFill>
              <a:latin typeface="Arial"/>
              <a:cs typeface="Arial"/>
            </a:endParaRPr>
          </a:p>
          <a:p>
            <a:pPr marL="342900" indent="-342900">
              <a:lnSpc>
                <a:spcPct val="80000"/>
              </a:lnSpc>
              <a:spcBef>
                <a:spcPct val="20000"/>
              </a:spcBef>
              <a:buFont typeface="Arial"/>
              <a:buChar char="•"/>
            </a:pPr>
            <a:endParaRPr lang="en-US" sz="1700" dirty="0">
              <a:solidFill>
                <a:schemeClr val="bg1">
                  <a:lumMod val="50000"/>
                </a:schemeClr>
              </a:solidFill>
              <a:latin typeface="Arial"/>
              <a:cs typeface="Arial"/>
            </a:endParaRPr>
          </a:p>
        </p:txBody>
      </p:sp>
      <p:sp>
        <p:nvSpPr>
          <p:cNvPr id="3" name="Title 2">
            <a:extLst>
              <a:ext uri="{FF2B5EF4-FFF2-40B4-BE49-F238E27FC236}">
                <a16:creationId xmlns="" xmlns:a16="http://schemas.microsoft.com/office/drawing/2014/main" id="{D684DEA1-2BF5-1942-B50B-60D6856582B9}"/>
              </a:ext>
            </a:extLst>
          </p:cNvPr>
          <p:cNvSpPr>
            <a:spLocks noGrp="1"/>
          </p:cNvSpPr>
          <p:nvPr>
            <p:ph type="title"/>
          </p:nvPr>
        </p:nvSpPr>
        <p:spPr/>
        <p:txBody>
          <a:bodyPr/>
          <a:lstStyle/>
          <a:p>
            <a:r>
              <a:rPr lang="en-GB" dirty="0"/>
              <a:t>Gender Dimension</a:t>
            </a:r>
          </a:p>
        </p:txBody>
      </p:sp>
      <p:sp>
        <p:nvSpPr>
          <p:cNvPr id="6" name="Footer Placeholder 5">
            <a:extLst>
              <a:ext uri="{FF2B5EF4-FFF2-40B4-BE49-F238E27FC236}">
                <a16:creationId xmlns="" xmlns:a16="http://schemas.microsoft.com/office/drawing/2014/main" id="{F6CBDDC6-5457-464B-BB57-07979EAA3060}"/>
              </a:ext>
            </a:extLst>
          </p:cNvPr>
          <p:cNvSpPr>
            <a:spLocks noGrp="1"/>
          </p:cNvSpPr>
          <p:nvPr>
            <p:ph type="ftr" sz="quarter" idx="10"/>
          </p:nvPr>
        </p:nvSpPr>
        <p:spPr/>
        <p:txBody>
          <a:bodyPr/>
          <a:lstStyle/>
          <a:p>
            <a:r>
              <a:rPr lang="it-IT" dirty="0"/>
              <a:t>M2|The </a:t>
            </a:r>
            <a:r>
              <a:rPr lang="it-IT" dirty="0" err="1"/>
              <a:t>centrality</a:t>
            </a:r>
            <a:r>
              <a:rPr lang="it-IT" dirty="0"/>
              <a:t> of gender </a:t>
            </a:r>
            <a:r>
              <a:rPr lang="it-IT" dirty="0" err="1"/>
              <a:t>equality</a:t>
            </a:r>
            <a:r>
              <a:rPr lang="it-IT" dirty="0"/>
              <a:t> and </a:t>
            </a:r>
            <a:r>
              <a:rPr lang="it-IT" dirty="0" err="1"/>
              <a:t>women's</a:t>
            </a:r>
            <a:r>
              <a:rPr lang="it-IT" dirty="0"/>
              <a:t> </a:t>
            </a:r>
            <a:r>
              <a:rPr lang="it-IT" dirty="0" err="1"/>
              <a:t>empowerment</a:t>
            </a:r>
            <a:r>
              <a:rPr lang="it-IT" dirty="0"/>
              <a:t>  to the UN </a:t>
            </a:r>
            <a:r>
              <a:rPr lang="it-IT" dirty="0" err="1"/>
              <a:t>Reform</a:t>
            </a:r>
            <a:endParaRPr lang="it-IT" dirty="0"/>
          </a:p>
        </p:txBody>
      </p:sp>
      <p:graphicFrame>
        <p:nvGraphicFramePr>
          <p:cNvPr id="4" name="Table 3">
            <a:extLst>
              <a:ext uri="{FF2B5EF4-FFF2-40B4-BE49-F238E27FC236}">
                <a16:creationId xmlns="" xmlns:a16="http://schemas.microsoft.com/office/drawing/2014/main" id="{B91A7F61-1A50-E348-9D0B-A90E162E4737}"/>
              </a:ext>
            </a:extLst>
          </p:cNvPr>
          <p:cNvGraphicFramePr>
            <a:graphicFrameLocks noGrp="1"/>
          </p:cNvGraphicFramePr>
          <p:nvPr>
            <p:extLst>
              <p:ext uri="{D42A27DB-BD31-4B8C-83A1-F6EECF244321}">
                <p14:modId xmlns:p14="http://schemas.microsoft.com/office/powerpoint/2010/main" val="3586867873"/>
              </p:ext>
            </p:extLst>
          </p:nvPr>
        </p:nvGraphicFramePr>
        <p:xfrm>
          <a:off x="609594" y="1507241"/>
          <a:ext cx="8229600" cy="3657600"/>
        </p:xfrm>
        <a:graphic>
          <a:graphicData uri="http://schemas.openxmlformats.org/drawingml/2006/table">
            <a:tbl>
              <a:tblPr firstRow="1" bandRow="1">
                <a:tableStyleId>{0505E3EF-67EA-436B-97B2-0124C06EBD24}</a:tableStyleId>
              </a:tblPr>
              <a:tblGrid>
                <a:gridCol w="2234875">
                  <a:extLst>
                    <a:ext uri="{9D8B030D-6E8A-4147-A177-3AD203B41FA5}">
                      <a16:colId xmlns="" xmlns:a16="http://schemas.microsoft.com/office/drawing/2014/main" val="3776573846"/>
                    </a:ext>
                  </a:extLst>
                </a:gridCol>
                <a:gridCol w="5994725">
                  <a:extLst>
                    <a:ext uri="{9D8B030D-6E8A-4147-A177-3AD203B41FA5}">
                      <a16:colId xmlns="" xmlns:a16="http://schemas.microsoft.com/office/drawing/2014/main" val="1294079754"/>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latin typeface="Arial" panose="020B0604020202020204" pitchFamily="34" charset="0"/>
                          <a:cs typeface="Arial" panose="020B0604020202020204" pitchFamily="34" charset="0"/>
                        </a:rPr>
                        <a:t>A new Agenda for Sustainable Development</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latin typeface="Arial" panose="020B0604020202020204" pitchFamily="34" charset="0"/>
                          <a:cs typeface="Arial" panose="020B0604020202020204" pitchFamily="34" charset="0"/>
                        </a:rPr>
                        <a:t>Gender one of the programming principles and central to the LNOB approach, a key connector across SDGs, bringing about changes across several targets. </a:t>
                      </a:r>
                    </a:p>
                    <a:p>
                      <a:endParaRPr lang="en-GB" b="0"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126081838"/>
                  </a:ext>
                </a:extLst>
              </a:tr>
              <a:tr h="370840">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latin typeface="Arial" panose="020B0604020202020204" pitchFamily="34" charset="0"/>
                          <a:cs typeface="Arial" panose="020B0604020202020204" pitchFamily="34" charset="0"/>
                        </a:rPr>
                        <a:t>Member States mandate to the UNS</a:t>
                      </a:r>
                      <a:endParaRPr lang="en-US" sz="1800" b="1" dirty="0">
                        <a:solidFill>
                          <a:schemeClr val="bg1">
                            <a:lumMod val="50000"/>
                          </a:schemeClr>
                        </a:solidFill>
                        <a:latin typeface="Arial" panose="020B0604020202020204" pitchFamily="34" charset="0"/>
                        <a:cs typeface="Arial"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latin typeface="Arial" panose="020B0604020202020204" pitchFamily="34" charset="0"/>
                          <a:cs typeface="Arial" panose="020B0604020202020204" pitchFamily="34" charset="0"/>
                        </a:rPr>
                        <a:t>QCPR: gender equality has multiplier effects on sustainable development; UNDS to enhance gender mainstreaming (e.g. through accountability instruments and the UNSDCF)</a:t>
                      </a:r>
                      <a:endParaRPr lang="fr-FR" sz="1800"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747916864"/>
                  </a:ext>
                </a:extLst>
              </a:tr>
              <a:tr h="370840">
                <a:tc vMerge="1">
                  <a:txBody>
                    <a:bodyPr/>
                    <a:lstStyle/>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latin typeface="Arial" panose="020B0604020202020204" pitchFamily="34" charset="0"/>
                          <a:cs typeface="Arial" panose="020B0604020202020204" pitchFamily="34" charset="0"/>
                        </a:rPr>
                        <a:t>ECOSOC: UN system to enhance collaboration for gender mainstreaming across all programs and policies</a:t>
                      </a:r>
                    </a:p>
                  </a:txBody>
                  <a:tcPr/>
                </a:tc>
                <a:extLst>
                  <a:ext uri="{0D108BD9-81ED-4DB2-BD59-A6C34878D82A}">
                    <a16:rowId xmlns="" xmlns:a16="http://schemas.microsoft.com/office/drawing/2014/main" val="1161685574"/>
                  </a:ext>
                </a:extLst>
              </a:tr>
              <a:tr h="370840">
                <a:tc>
                  <a:txBody>
                    <a:bodyPr/>
                    <a:lstStyle/>
                    <a:p>
                      <a:r>
                        <a:rPr lang="en-US" sz="1800" dirty="0">
                          <a:solidFill>
                            <a:schemeClr val="bg1">
                              <a:lumMod val="50000"/>
                            </a:schemeClr>
                          </a:solidFill>
                          <a:latin typeface="Arial" panose="020B0604020202020204" pitchFamily="34" charset="0"/>
                          <a:cs typeface="Arial" panose="020B0604020202020204" pitchFamily="34" charset="0"/>
                        </a:rPr>
                        <a:t>The new Secretary General</a:t>
                      </a:r>
                      <a:endParaRPr lang="en-GB" dirty="0">
                        <a:solidFill>
                          <a:schemeClr val="bg1">
                            <a:lumMod val="50000"/>
                          </a:schemeClr>
                        </a:solidFill>
                        <a:latin typeface="Arial" panose="020B0604020202020204" pitchFamily="34" charset="0"/>
                        <a:cs typeface="Arial" panose="020B0604020202020204" pitchFamily="34"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bg1">
                              <a:lumMod val="50000"/>
                            </a:schemeClr>
                          </a:solidFill>
                          <a:latin typeface="Arial" panose="020B0604020202020204" pitchFamily="34" charset="0"/>
                          <a:cs typeface="Arial" panose="020B0604020202020204" pitchFamily="34" charset="0"/>
                        </a:rPr>
                        <a:t>Gender a key priority (e.g. Gender Parity strategy/Spotlight etc.)</a:t>
                      </a:r>
                      <a:endParaRPr lang="fr-FR" sz="1800"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1357487913"/>
                  </a:ext>
                </a:extLst>
              </a:tr>
            </a:tbl>
          </a:graphicData>
        </a:graphic>
      </p:graphicFrame>
    </p:spTree>
    <p:extLst>
      <p:ext uri="{BB962C8B-B14F-4D97-AF65-F5344CB8AC3E}">
        <p14:creationId xmlns:p14="http://schemas.microsoft.com/office/powerpoint/2010/main" val="2934906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AE71D30-A590-4017-A77A-B2376E643CEA}"/>
              </a:ext>
            </a:extLst>
          </p:cNvPr>
          <p:cNvSpPr>
            <a:spLocks noGrp="1"/>
          </p:cNvSpPr>
          <p:nvPr>
            <p:ph idx="1"/>
          </p:nvPr>
        </p:nvSpPr>
        <p:spPr>
          <a:xfrm>
            <a:off x="1285875" y="1262909"/>
            <a:ext cx="6572250" cy="3626115"/>
          </a:xfrm>
        </p:spPr>
        <p:txBody>
          <a:bodyPr>
            <a:normAutofit fontScale="85000" lnSpcReduction="10000"/>
          </a:bodyPr>
          <a:lstStyle/>
          <a:p>
            <a:pPr marL="285739" lvl="1" indent="0">
              <a:buNone/>
            </a:pPr>
            <a:endParaRPr lang="fr-FR" dirty="0"/>
          </a:p>
          <a:p>
            <a:pPr lvl="1" indent="-285739">
              <a:buFont typeface="+mj-lt"/>
              <a:buAutoNum type="arabicPeriod"/>
            </a:pPr>
            <a:endParaRPr lang="fr-FR" dirty="0"/>
          </a:p>
          <a:p>
            <a:pPr lvl="1" indent="-285739">
              <a:buFont typeface="+mj-lt"/>
              <a:buAutoNum type="arabicPeriod"/>
            </a:pPr>
            <a:r>
              <a:rPr lang="en-US" b="1" dirty="0"/>
              <a:t>UN leaders</a:t>
            </a:r>
            <a:r>
              <a:rPr lang="en-US" dirty="0"/>
              <a:t> that become true champions of gender equality and the empowerment of women and girls</a:t>
            </a:r>
          </a:p>
          <a:p>
            <a:pPr lvl="1" indent="-285739">
              <a:buFont typeface="+mj-lt"/>
              <a:buAutoNum type="arabicPeriod"/>
            </a:pPr>
            <a:endParaRPr lang="en-US" dirty="0"/>
          </a:p>
          <a:p>
            <a:pPr lvl="1" indent="-285739">
              <a:buFont typeface="+mj-lt"/>
              <a:buAutoNum type="arabicPeriod"/>
            </a:pPr>
            <a:r>
              <a:rPr lang="en-US" b="1" dirty="0"/>
              <a:t>Accountability instruments </a:t>
            </a:r>
            <a:r>
              <a:rPr lang="en-US" dirty="0"/>
              <a:t>both at corporate and country level (SWAP and UNCT SWAP Scorecard)</a:t>
            </a:r>
          </a:p>
          <a:p>
            <a:pPr marL="666723" lvl="1" indent="-380985">
              <a:buFont typeface="+mj-lt"/>
              <a:buAutoNum type="arabicPeriod"/>
            </a:pPr>
            <a:endParaRPr lang="en-US" dirty="0"/>
          </a:p>
          <a:p>
            <a:pPr lvl="1" indent="-285739">
              <a:buFont typeface="+mj-lt"/>
              <a:buAutoNum type="arabicPeriod"/>
            </a:pPr>
            <a:r>
              <a:rPr lang="en-US" b="1" dirty="0"/>
              <a:t>UNSCDF </a:t>
            </a:r>
            <a:r>
              <a:rPr lang="en-US" dirty="0"/>
              <a:t>that translate norm-based gender analysis into collective UNCT results/joint programs to support SDGs</a:t>
            </a:r>
          </a:p>
          <a:p>
            <a:pPr lvl="1" indent="-285739">
              <a:buFont typeface="+mj-lt"/>
              <a:buAutoNum type="arabicPeriod"/>
            </a:pPr>
            <a:endParaRPr lang="fr-FR" dirty="0"/>
          </a:p>
          <a:p>
            <a:endParaRPr lang="en-US" dirty="0"/>
          </a:p>
        </p:txBody>
      </p:sp>
      <p:sp>
        <p:nvSpPr>
          <p:cNvPr id="6" name="Title 5">
            <a:extLst>
              <a:ext uri="{FF2B5EF4-FFF2-40B4-BE49-F238E27FC236}">
                <a16:creationId xmlns="" xmlns:a16="http://schemas.microsoft.com/office/drawing/2014/main" id="{8FC41A30-0592-C34E-A013-2783BC500FB9}"/>
              </a:ext>
            </a:extLst>
          </p:cNvPr>
          <p:cNvSpPr>
            <a:spLocks noGrp="1"/>
          </p:cNvSpPr>
          <p:nvPr>
            <p:ph type="title"/>
          </p:nvPr>
        </p:nvSpPr>
        <p:spPr/>
        <p:txBody>
          <a:bodyPr/>
          <a:lstStyle/>
          <a:p>
            <a:r>
              <a:rPr lang="en-GB" dirty="0"/>
              <a:t>Drivers and entry-points for gender</a:t>
            </a:r>
          </a:p>
        </p:txBody>
      </p:sp>
      <p:sp>
        <p:nvSpPr>
          <p:cNvPr id="7" name="Footer Placeholder 6">
            <a:extLst>
              <a:ext uri="{FF2B5EF4-FFF2-40B4-BE49-F238E27FC236}">
                <a16:creationId xmlns="" xmlns:a16="http://schemas.microsoft.com/office/drawing/2014/main" id="{57C49848-8F4E-4843-86DB-FEB904D0F863}"/>
              </a:ext>
            </a:extLst>
          </p:cNvPr>
          <p:cNvSpPr>
            <a:spLocks noGrp="1"/>
          </p:cNvSpPr>
          <p:nvPr>
            <p:ph type="ftr" sz="quarter" idx="3"/>
          </p:nvPr>
        </p:nvSpPr>
        <p:spPr/>
        <p:txBody>
          <a:bodyPr/>
          <a:lstStyle/>
          <a:p>
            <a:r>
              <a:rPr lang="it-IT" dirty="0"/>
              <a:t>M2|The </a:t>
            </a:r>
            <a:r>
              <a:rPr lang="it-IT" dirty="0" err="1"/>
              <a:t>centrality</a:t>
            </a:r>
            <a:r>
              <a:rPr lang="it-IT" dirty="0"/>
              <a:t> of </a:t>
            </a:r>
            <a:r>
              <a:rPr lang="it-IT" dirty="0"/>
              <a:t>gender </a:t>
            </a:r>
            <a:r>
              <a:rPr lang="it-IT" dirty="0" err="1"/>
              <a:t>equality</a:t>
            </a:r>
            <a:r>
              <a:rPr lang="it-IT" dirty="0"/>
              <a:t> and </a:t>
            </a:r>
            <a:r>
              <a:rPr lang="it-IT" dirty="0" err="1"/>
              <a:t>women's</a:t>
            </a:r>
            <a:r>
              <a:rPr lang="it-IT" dirty="0"/>
              <a:t> </a:t>
            </a:r>
            <a:r>
              <a:rPr lang="it-IT" dirty="0" err="1"/>
              <a:t>empowerment</a:t>
            </a:r>
            <a:r>
              <a:rPr lang="it-IT" dirty="0"/>
              <a:t>  </a:t>
            </a:r>
            <a:r>
              <a:rPr lang="it-IT" dirty="0"/>
              <a:t>to the UN </a:t>
            </a:r>
            <a:r>
              <a:rPr lang="it-IT" dirty="0" err="1"/>
              <a:t>Reform</a:t>
            </a:r>
            <a:endParaRPr lang="it-IT" dirty="0"/>
          </a:p>
        </p:txBody>
      </p:sp>
    </p:spTree>
    <p:extLst>
      <p:ext uri="{BB962C8B-B14F-4D97-AF65-F5344CB8AC3E}">
        <p14:creationId xmlns:p14="http://schemas.microsoft.com/office/powerpoint/2010/main" val="171676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A3B3C7-D933-4BD1-B6C6-287C04424B74}"/>
              </a:ext>
            </a:extLst>
          </p:cNvPr>
          <p:cNvSpPr>
            <a:spLocks noGrp="1"/>
          </p:cNvSpPr>
          <p:nvPr>
            <p:ph type="title"/>
          </p:nvPr>
        </p:nvSpPr>
        <p:spPr>
          <a:xfrm>
            <a:off x="4909483" y="1216222"/>
            <a:ext cx="3111235" cy="908782"/>
          </a:xfrm>
        </p:spPr>
        <p:txBody>
          <a:bodyPr vert="horz" lIns="76200" tIns="38100" rIns="76200" bIns="38100" rtlCol="0" anchor="ctr">
            <a:normAutofit/>
          </a:bodyPr>
          <a:lstStyle/>
          <a:p>
            <a:pPr algn="ctr"/>
            <a:r>
              <a:rPr lang="fr-FR" sz="3667" dirty="0">
                <a:solidFill>
                  <a:schemeClr val="accent1">
                    <a:lumMod val="75000"/>
                  </a:schemeClr>
                </a:solidFill>
                <a:latin typeface="+mj-lt"/>
                <a:cs typeface="+mj-cs"/>
              </a:rPr>
              <a:t>UNSDCF</a:t>
            </a:r>
            <a:endParaRPr lang="en-US" sz="3667" dirty="0">
              <a:solidFill>
                <a:schemeClr val="accent1">
                  <a:lumMod val="75000"/>
                </a:schemeClr>
              </a:solidFill>
              <a:latin typeface="+mj-lt"/>
              <a:cs typeface="+mj-cs"/>
            </a:endParaRPr>
          </a:p>
        </p:txBody>
      </p:sp>
      <p:pic>
        <p:nvPicPr>
          <p:cNvPr id="6" name="Picture Placeholder 5">
            <a:extLst>
              <a:ext uri="{FF2B5EF4-FFF2-40B4-BE49-F238E27FC236}">
                <a16:creationId xmlns="" xmlns:a16="http://schemas.microsoft.com/office/drawing/2014/main" id="{EC3F7F10-7F7D-4558-8656-2BD1C5E332CC}"/>
              </a:ext>
            </a:extLst>
          </p:cNvPr>
          <p:cNvPicPr>
            <a:picLocks noGrp="1" noChangeAspect="1"/>
          </p:cNvPicPr>
          <p:nvPr>
            <p:ph type="pic" idx="1"/>
          </p:nvPr>
        </p:nvPicPr>
        <p:blipFill rotWithShape="1">
          <a:blip r:embed="rId3">
            <a:alphaModFix/>
          </a:blip>
          <a:srcRect r="1" b="27634"/>
          <a:stretch/>
        </p:blipFill>
        <p:spPr>
          <a:xfrm>
            <a:off x="762017" y="1126009"/>
            <a:ext cx="3483625" cy="3646156"/>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4" name="Text Placeholder 3">
            <a:extLst>
              <a:ext uri="{FF2B5EF4-FFF2-40B4-BE49-F238E27FC236}">
                <a16:creationId xmlns="" xmlns:a16="http://schemas.microsoft.com/office/drawing/2014/main" id="{146DC9ED-25C5-478E-9DF9-9EC6B0E7CC8C}"/>
              </a:ext>
            </a:extLst>
          </p:cNvPr>
          <p:cNvSpPr>
            <a:spLocks noGrp="1"/>
          </p:cNvSpPr>
          <p:nvPr>
            <p:ph type="body" sz="half" idx="2"/>
          </p:nvPr>
        </p:nvSpPr>
        <p:spPr>
          <a:xfrm>
            <a:off x="4907275" y="2227927"/>
            <a:ext cx="3110987" cy="2274556"/>
          </a:xfrm>
        </p:spPr>
        <p:txBody>
          <a:bodyPr vert="horz" lIns="76200" tIns="38100" rIns="76200" bIns="38100" rtlCol="0" anchor="ctr">
            <a:normAutofit/>
          </a:bodyPr>
          <a:lstStyle/>
          <a:p>
            <a:r>
              <a:rPr lang="fr-FR" sz="2333" i="1" dirty="0">
                <a:solidFill>
                  <a:schemeClr val="accent1">
                    <a:lumMod val="75000"/>
                  </a:schemeClr>
                </a:solidFill>
                <a:latin typeface="Aharoni" panose="02010803020104030203" pitchFamily="2" charset="-79"/>
                <a:cs typeface="Aharoni" panose="02010803020104030203" pitchFamily="2" charset="-79"/>
              </a:rPr>
              <a:t>An </a:t>
            </a:r>
            <a:r>
              <a:rPr lang="fr-FR" sz="2333" i="1" dirty="0" err="1">
                <a:solidFill>
                  <a:schemeClr val="accent1">
                    <a:lumMod val="75000"/>
                  </a:schemeClr>
                </a:solidFill>
                <a:latin typeface="Aharoni" panose="02010803020104030203" pitchFamily="2" charset="-79"/>
                <a:cs typeface="Aharoni" panose="02010803020104030203" pitchFamily="2" charset="-79"/>
              </a:rPr>
              <a:t>opportunity</a:t>
            </a:r>
            <a:r>
              <a:rPr lang="fr-FR" sz="2333" i="1" dirty="0">
                <a:solidFill>
                  <a:schemeClr val="accent1">
                    <a:lumMod val="75000"/>
                  </a:schemeClr>
                </a:solidFill>
                <a:latin typeface="Aharoni" panose="02010803020104030203" pitchFamily="2" charset="-79"/>
                <a:cs typeface="Aharoni" panose="02010803020104030203" pitchFamily="2" charset="-79"/>
              </a:rPr>
              <a:t> to </a:t>
            </a:r>
            <a:r>
              <a:rPr lang="fr-FR" sz="2333" i="1" dirty="0" err="1">
                <a:solidFill>
                  <a:schemeClr val="accent1">
                    <a:lumMod val="75000"/>
                  </a:schemeClr>
                </a:solidFill>
                <a:latin typeface="Aharoni" panose="02010803020104030203" pitchFamily="2" charset="-79"/>
                <a:cs typeface="Aharoni" panose="02010803020104030203" pitchFamily="2" charset="-79"/>
              </a:rPr>
              <a:t>promote</a:t>
            </a:r>
            <a:r>
              <a:rPr lang="fr-FR" sz="2333" i="1" dirty="0">
                <a:solidFill>
                  <a:schemeClr val="accent1">
                    <a:lumMod val="75000"/>
                  </a:schemeClr>
                </a:solidFill>
                <a:latin typeface="Aharoni" panose="02010803020104030203" pitchFamily="2" charset="-79"/>
                <a:cs typeface="Aharoni" panose="02010803020104030203" pitchFamily="2" charset="-79"/>
              </a:rPr>
              <a:t> </a:t>
            </a:r>
            <a:r>
              <a:rPr lang="fr-FR" sz="2333" i="1" dirty="0" err="1">
                <a:solidFill>
                  <a:schemeClr val="accent1">
                    <a:lumMod val="75000"/>
                  </a:schemeClr>
                </a:solidFill>
                <a:latin typeface="Aharoni" panose="02010803020104030203" pitchFamily="2" charset="-79"/>
                <a:cs typeface="Aharoni" panose="02010803020104030203" pitchFamily="2" charset="-79"/>
              </a:rPr>
              <a:t>gender</a:t>
            </a:r>
            <a:endParaRPr lang="en-US" sz="2333" i="1" dirty="0">
              <a:solidFill>
                <a:schemeClr val="accent1">
                  <a:lumMod val="75000"/>
                </a:schemeClr>
              </a:solidFill>
              <a:latin typeface="Aharoni" panose="02010803020104030203" pitchFamily="2" charset="-79"/>
              <a:cs typeface="Aharoni" panose="02010803020104030203" pitchFamily="2" charset="-79"/>
            </a:endParaRPr>
          </a:p>
        </p:txBody>
      </p:sp>
      <p:sp>
        <p:nvSpPr>
          <p:cNvPr id="3" name="Footer Placeholder 2">
            <a:extLst>
              <a:ext uri="{FF2B5EF4-FFF2-40B4-BE49-F238E27FC236}">
                <a16:creationId xmlns="" xmlns:a16="http://schemas.microsoft.com/office/drawing/2014/main" id="{0750FEF8-A99C-424C-8A84-9D09D992765F}"/>
              </a:ext>
            </a:extLst>
          </p:cNvPr>
          <p:cNvSpPr>
            <a:spLocks noGrp="1"/>
          </p:cNvSpPr>
          <p:nvPr>
            <p:ph type="ftr" sz="quarter" idx="11"/>
          </p:nvPr>
        </p:nvSpPr>
        <p:spPr/>
        <p:txBody>
          <a:bodyPr/>
          <a:lstStyle/>
          <a:p>
            <a:r>
              <a:rPr lang="it-IT" dirty="0"/>
              <a:t>M2|The </a:t>
            </a:r>
            <a:r>
              <a:rPr lang="it-IT" dirty="0" err="1"/>
              <a:t>centrality</a:t>
            </a:r>
            <a:r>
              <a:rPr lang="it-IT" dirty="0"/>
              <a:t> of gender </a:t>
            </a:r>
            <a:r>
              <a:rPr lang="it-IT" dirty="0" err="1"/>
              <a:t>equality</a:t>
            </a:r>
            <a:r>
              <a:rPr lang="it-IT" dirty="0"/>
              <a:t> and </a:t>
            </a:r>
            <a:r>
              <a:rPr lang="it-IT" dirty="0" err="1"/>
              <a:t>women's</a:t>
            </a:r>
            <a:r>
              <a:rPr lang="it-IT" dirty="0"/>
              <a:t> </a:t>
            </a:r>
            <a:r>
              <a:rPr lang="it-IT" dirty="0" err="1"/>
              <a:t>empowerment</a:t>
            </a:r>
            <a:r>
              <a:rPr lang="it-IT" dirty="0"/>
              <a:t>  to the UN </a:t>
            </a:r>
            <a:r>
              <a:rPr lang="it-IT" dirty="0" err="1"/>
              <a:t>Reform</a:t>
            </a:r>
            <a:endParaRPr lang="it-IT" dirty="0"/>
          </a:p>
        </p:txBody>
      </p:sp>
    </p:spTree>
    <p:extLst>
      <p:ext uri="{BB962C8B-B14F-4D97-AF65-F5344CB8AC3E}">
        <p14:creationId xmlns:p14="http://schemas.microsoft.com/office/powerpoint/2010/main" val="379868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446C6B2-99ED-4A72-A496-B95FA351A55F}"/>
              </a:ext>
            </a:extLst>
          </p:cNvPr>
          <p:cNvSpPr>
            <a:spLocks noGrp="1"/>
          </p:cNvSpPr>
          <p:nvPr>
            <p:ph idx="1"/>
          </p:nvPr>
        </p:nvSpPr>
        <p:spPr>
          <a:xfrm>
            <a:off x="964503" y="1588647"/>
            <a:ext cx="7578247" cy="3690098"/>
          </a:xfrm>
        </p:spPr>
        <p:txBody>
          <a:bodyPr>
            <a:normAutofit/>
          </a:bodyPr>
          <a:lstStyle/>
          <a:p>
            <a:pPr>
              <a:spcBef>
                <a:spcPts val="600"/>
              </a:spcBef>
              <a:spcAft>
                <a:spcPts val="600"/>
              </a:spcAft>
            </a:pPr>
            <a:r>
              <a:rPr lang="en-GB" sz="1800" dirty="0"/>
              <a:t>One of the </a:t>
            </a:r>
            <a:r>
              <a:rPr lang="en-GB" sz="1800" b="1" dirty="0"/>
              <a:t>programming principles </a:t>
            </a:r>
            <a:r>
              <a:rPr lang="en-GB" sz="1800" dirty="0"/>
              <a:t>of the </a:t>
            </a:r>
            <a:r>
              <a:rPr lang="en-GB" sz="1800"/>
              <a:t>new CF</a:t>
            </a:r>
            <a:endParaRPr lang="en-GB" sz="1800" dirty="0"/>
          </a:p>
          <a:p>
            <a:pPr>
              <a:spcBef>
                <a:spcPts val="600"/>
              </a:spcBef>
              <a:spcAft>
                <a:spcPts val="600"/>
              </a:spcAft>
            </a:pPr>
            <a:r>
              <a:rPr lang="en-GB" sz="1800" dirty="0"/>
              <a:t>Common Country Assessment (CCA) </a:t>
            </a:r>
            <a:r>
              <a:rPr lang="en-GB" sz="1800" u="sng" dirty="0"/>
              <a:t>must</a:t>
            </a:r>
            <a:r>
              <a:rPr lang="en-GB" sz="1800" dirty="0"/>
              <a:t> include a </a:t>
            </a:r>
            <a:r>
              <a:rPr lang="en-GB" sz="1800" b="1" dirty="0"/>
              <a:t>rigorous gender analysis, </a:t>
            </a:r>
            <a:r>
              <a:rPr lang="en-GB" sz="1800" dirty="0"/>
              <a:t>beyond age and sex disaggregated data, to explain immediate, underlying and root causes and differentiated impacts</a:t>
            </a:r>
            <a:endParaRPr lang="en-US" sz="1800" dirty="0"/>
          </a:p>
          <a:p>
            <a:pPr>
              <a:spcBef>
                <a:spcPts val="600"/>
              </a:spcBef>
              <a:spcAft>
                <a:spcPts val="600"/>
              </a:spcAft>
            </a:pPr>
            <a:r>
              <a:rPr lang="en-GB" sz="1800" dirty="0"/>
              <a:t>CF </a:t>
            </a:r>
            <a:r>
              <a:rPr lang="en-GB" sz="1800" dirty="0" err="1"/>
              <a:t>ToC</a:t>
            </a:r>
            <a:r>
              <a:rPr lang="en-GB" sz="1800" dirty="0"/>
              <a:t> and results framework are an opportunity to develop and put in place </a:t>
            </a:r>
            <a:r>
              <a:rPr lang="en-GB" sz="1800" b="1" dirty="0"/>
              <a:t>gender-specific</a:t>
            </a:r>
          </a:p>
          <a:p>
            <a:pPr>
              <a:spcBef>
                <a:spcPts val="600"/>
              </a:spcBef>
              <a:spcAft>
                <a:spcPts val="600"/>
              </a:spcAft>
            </a:pPr>
            <a:r>
              <a:rPr lang="en-GB" sz="1800" dirty="0"/>
              <a:t>Central to the Results’ Framework and the Joint Work Plans (JWPs) and Joint Programmes (JPs), M&amp;E and reporting</a:t>
            </a:r>
          </a:p>
          <a:p>
            <a:pPr>
              <a:spcBef>
                <a:spcPts val="600"/>
              </a:spcBef>
              <a:spcAft>
                <a:spcPts val="600"/>
              </a:spcAft>
            </a:pPr>
            <a:r>
              <a:rPr lang="en-GB" sz="1800" dirty="0"/>
              <a:t>Gender Equality Marker (GEM)</a:t>
            </a:r>
          </a:p>
          <a:p>
            <a:pPr>
              <a:spcBef>
                <a:spcPts val="600"/>
              </a:spcBef>
              <a:spcAft>
                <a:spcPts val="600"/>
              </a:spcAft>
            </a:pPr>
            <a:endParaRPr lang="en-US" sz="1800" dirty="0"/>
          </a:p>
        </p:txBody>
      </p:sp>
      <p:sp>
        <p:nvSpPr>
          <p:cNvPr id="5" name="Footer Placeholder 4">
            <a:extLst>
              <a:ext uri="{FF2B5EF4-FFF2-40B4-BE49-F238E27FC236}">
                <a16:creationId xmlns="" xmlns:a16="http://schemas.microsoft.com/office/drawing/2014/main" id="{42445D85-894B-9246-8897-7AAA9C74997D}"/>
              </a:ext>
            </a:extLst>
          </p:cNvPr>
          <p:cNvSpPr>
            <a:spLocks noGrp="1"/>
          </p:cNvSpPr>
          <p:nvPr>
            <p:ph type="ftr" sz="quarter" idx="3"/>
          </p:nvPr>
        </p:nvSpPr>
        <p:spPr/>
        <p:txBody>
          <a:bodyPr/>
          <a:lstStyle/>
          <a:p>
            <a:r>
              <a:rPr lang="it-IT" dirty="0"/>
              <a:t>M2|The </a:t>
            </a:r>
            <a:r>
              <a:rPr lang="it-IT" dirty="0" err="1"/>
              <a:t>centrality</a:t>
            </a:r>
            <a:r>
              <a:rPr lang="it-IT" dirty="0"/>
              <a:t> of gender </a:t>
            </a:r>
            <a:r>
              <a:rPr lang="it-IT" dirty="0" err="1"/>
              <a:t>equality</a:t>
            </a:r>
            <a:r>
              <a:rPr lang="it-IT" dirty="0"/>
              <a:t> and </a:t>
            </a:r>
            <a:r>
              <a:rPr lang="it-IT" dirty="0" err="1"/>
              <a:t>women's</a:t>
            </a:r>
            <a:r>
              <a:rPr lang="it-IT" dirty="0"/>
              <a:t> </a:t>
            </a:r>
            <a:r>
              <a:rPr lang="it-IT" dirty="0" err="1"/>
              <a:t>empowerment</a:t>
            </a:r>
            <a:r>
              <a:rPr lang="it-IT" dirty="0"/>
              <a:t>  to the UN </a:t>
            </a:r>
            <a:r>
              <a:rPr lang="it-IT" dirty="0" err="1"/>
              <a:t>Reform</a:t>
            </a:r>
            <a:endParaRPr lang="it-IT" dirty="0"/>
          </a:p>
        </p:txBody>
      </p:sp>
      <p:sp>
        <p:nvSpPr>
          <p:cNvPr id="7" name="Title 6">
            <a:extLst>
              <a:ext uri="{FF2B5EF4-FFF2-40B4-BE49-F238E27FC236}">
                <a16:creationId xmlns="" xmlns:a16="http://schemas.microsoft.com/office/drawing/2014/main" id="{DBF8E97F-E9B3-734C-85CD-F42CD9C15822}"/>
              </a:ext>
            </a:extLst>
          </p:cNvPr>
          <p:cNvSpPr>
            <a:spLocks noGrp="1"/>
          </p:cNvSpPr>
          <p:nvPr>
            <p:ph type="title"/>
          </p:nvPr>
        </p:nvSpPr>
        <p:spPr/>
        <p:txBody>
          <a:bodyPr/>
          <a:lstStyle/>
          <a:p>
            <a:r>
              <a:rPr lang="en-GB" dirty="0"/>
              <a:t>Gender in the new Cooperation Framework</a:t>
            </a:r>
          </a:p>
        </p:txBody>
      </p:sp>
    </p:spTree>
    <p:extLst>
      <p:ext uri="{BB962C8B-B14F-4D97-AF65-F5344CB8AC3E}">
        <p14:creationId xmlns:p14="http://schemas.microsoft.com/office/powerpoint/2010/main" val="786990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p:cNvSpPr>
            <a:spLocks noGrp="1"/>
          </p:cNvSpPr>
          <p:nvPr>
            <p:ph type="ftr" sz="quarter" idx="11"/>
          </p:nvPr>
        </p:nvSpPr>
        <p:spPr/>
        <p:txBody>
          <a:bodyPr/>
          <a:lstStyle/>
          <a:p>
            <a:r>
              <a:rPr lang="it-IT" dirty="0"/>
              <a:t>M2|The </a:t>
            </a:r>
            <a:r>
              <a:rPr lang="it-IT" dirty="0" err="1"/>
              <a:t>centrality</a:t>
            </a:r>
            <a:r>
              <a:rPr lang="it-IT" dirty="0"/>
              <a:t> of gender </a:t>
            </a:r>
            <a:r>
              <a:rPr lang="it-IT" dirty="0" err="1"/>
              <a:t>equality</a:t>
            </a:r>
            <a:r>
              <a:rPr lang="it-IT" dirty="0"/>
              <a:t> and </a:t>
            </a:r>
            <a:r>
              <a:rPr lang="it-IT" dirty="0" err="1"/>
              <a:t>women's</a:t>
            </a:r>
            <a:r>
              <a:rPr lang="it-IT" dirty="0"/>
              <a:t> </a:t>
            </a:r>
            <a:r>
              <a:rPr lang="it-IT" dirty="0" err="1"/>
              <a:t>empowerment</a:t>
            </a:r>
            <a:r>
              <a:rPr lang="it-IT" dirty="0"/>
              <a:t>  to the UN </a:t>
            </a:r>
            <a:r>
              <a:rPr lang="it-IT" dirty="0" err="1"/>
              <a:t>Reform</a:t>
            </a:r>
            <a:endParaRPr lang="it-IT" dirty="0"/>
          </a:p>
        </p:txBody>
      </p:sp>
      <p:pic>
        <p:nvPicPr>
          <p:cNvPr id="10" name="Picture 9" descr="Kids-with-hands-up.jpg"/>
          <p:cNvPicPr>
            <a:picLocks noChangeAspect="1"/>
          </p:cNvPicPr>
          <p:nvPr/>
        </p:nvPicPr>
        <p:blipFill rotWithShape="1">
          <a:blip r:embed="rId3">
            <a:duotone>
              <a:prstClr val="black"/>
              <a:srgbClr val="D9C3A5">
                <a:tint val="50000"/>
                <a:satMod val="180000"/>
              </a:srgbClr>
            </a:duotone>
            <a:extLst>
              <a:ext uri="{28A0092B-C50C-407E-A947-70E740481C1C}">
                <a14:useLocalDpi xmlns:a14="http://schemas.microsoft.com/office/drawing/2010/main" val="0"/>
              </a:ext>
            </a:extLst>
          </a:blip>
          <a:srcRect b="26779"/>
          <a:stretch/>
        </p:blipFill>
        <p:spPr>
          <a:xfrm>
            <a:off x="0" y="1548162"/>
            <a:ext cx="9177423" cy="3605185"/>
          </a:xfrm>
          <a:prstGeom prst="rect">
            <a:avLst/>
          </a:prstGeom>
        </p:spPr>
      </p:pic>
      <p:sp>
        <p:nvSpPr>
          <p:cNvPr id="6" name="TextBox 5"/>
          <p:cNvSpPr txBox="1"/>
          <p:nvPr/>
        </p:nvSpPr>
        <p:spPr>
          <a:xfrm>
            <a:off x="7150946" y="5168286"/>
            <a:ext cx="1964124" cy="246221"/>
          </a:xfrm>
          <a:prstGeom prst="rect">
            <a:avLst/>
          </a:prstGeom>
          <a:noFill/>
        </p:spPr>
        <p:txBody>
          <a:bodyPr wrap="none" rtlCol="0">
            <a:spAutoFit/>
          </a:bodyPr>
          <a:lstStyle/>
          <a:p>
            <a:r>
              <a:rPr lang="en-US" sz="1000" dirty="0"/>
              <a:t>Photo credit: </a:t>
            </a:r>
            <a:r>
              <a:rPr lang="en-US" sz="1000" dirty="0" err="1"/>
              <a:t>www.flickr.com</a:t>
            </a:r>
            <a:endParaRPr lang="en-US" sz="1000" dirty="0"/>
          </a:p>
        </p:txBody>
      </p:sp>
      <p:sp>
        <p:nvSpPr>
          <p:cNvPr id="2" name="Title 1"/>
          <p:cNvSpPr>
            <a:spLocks noGrp="1"/>
          </p:cNvSpPr>
          <p:nvPr>
            <p:ph type="title"/>
          </p:nvPr>
        </p:nvSpPr>
        <p:spPr>
          <a:xfrm>
            <a:off x="457200" y="1602403"/>
            <a:ext cx="8229600" cy="952500"/>
          </a:xfrm>
        </p:spPr>
        <p:txBody>
          <a:bodyPr/>
          <a:lstStyle/>
          <a:p>
            <a:r>
              <a:rPr lang="en-GB" dirty="0"/>
              <a:t>Questions?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1362E3A33E1F4C940B0A1BA6C10EFD" ma:contentTypeVersion="13" ma:contentTypeDescription="Create a new document." ma:contentTypeScope="" ma:versionID="12b36d6fd8a169746efd0c3620977e9f">
  <xsd:schema xmlns:xsd="http://www.w3.org/2001/XMLSchema" xmlns:xs="http://www.w3.org/2001/XMLSchema" xmlns:p="http://schemas.microsoft.com/office/2006/metadata/properties" xmlns:ns1="http://schemas.microsoft.com/sharepoint/v3" xmlns:ns2="a15e0e0f-4f4a-4916-abd0-83d6a9ed7276" xmlns:ns3="0e608273-76ed-47c9-b5d8-b1ed69fc6eca" targetNamespace="http://schemas.microsoft.com/office/2006/metadata/properties" ma:root="true" ma:fieldsID="813d74dd638c78f68bd4b5c4136e8a3c" ns1:_="" ns2:_="" ns3:_="">
    <xsd:import namespace="http://schemas.microsoft.com/sharepoint/v3"/>
    <xsd:import namespace="a15e0e0f-4f4a-4916-abd0-83d6a9ed7276"/>
    <xsd:import namespace="0e608273-76ed-47c9-b5d8-b1ed69fc6eca"/>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15e0e0f-4f4a-4916-abd0-83d6a9ed727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e608273-76ed-47c9-b5d8-b1ed69fc6eca"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15e0e0f-4f4a-4916-abd0-83d6a9ed7276">S2JVWQHSHYPP-714118691-577</_dlc_DocId>
    <_dlc_DocIdUrl xmlns="a15e0e0f-4f4a-4916-abd0-83d6a9ed7276">
      <Url>https://unwomen.sharepoint.com/Policy-Programming/ProgrammeDivision/CF/_layouts/15/DocIdRedir.aspx?ID=S2JVWQHSHYPP-714118691-577</Url>
      <Description>S2JVWQHSHYPP-714118691-577</Description>
    </_dlc_DocIdUrl>
  </documentManagement>
</p:properties>
</file>

<file path=customXml/itemProps1.xml><?xml version="1.0" encoding="utf-8"?>
<ds:datastoreItem xmlns:ds="http://schemas.openxmlformats.org/officeDocument/2006/customXml" ds:itemID="{E9B27957-6F3F-4EC2-85E7-B3BE06C3B7C4}"/>
</file>

<file path=customXml/itemProps2.xml><?xml version="1.0" encoding="utf-8"?>
<ds:datastoreItem xmlns:ds="http://schemas.openxmlformats.org/officeDocument/2006/customXml" ds:itemID="{7B29E674-F496-4299-AB65-63D6CFCE6AA6}"/>
</file>

<file path=customXml/itemProps3.xml><?xml version="1.0" encoding="utf-8"?>
<ds:datastoreItem xmlns:ds="http://schemas.openxmlformats.org/officeDocument/2006/customXml" ds:itemID="{40687627-F478-41B1-B4B1-5AF82C5B4022}"/>
</file>

<file path=customXml/itemProps4.xml><?xml version="1.0" encoding="utf-8"?>
<ds:datastoreItem xmlns:ds="http://schemas.openxmlformats.org/officeDocument/2006/customXml" ds:itemID="{A3EE5113-EDCA-4C51-B111-95C581BD163F}"/>
</file>

<file path=docProps/app.xml><?xml version="1.0" encoding="utf-8"?>
<Properties xmlns="http://schemas.openxmlformats.org/officeDocument/2006/extended-properties" xmlns:vt="http://schemas.openxmlformats.org/officeDocument/2006/docPropsVTypes">
  <TotalTime>18338</TotalTime>
  <Words>961</Words>
  <Application>Microsoft Office PowerPoint</Application>
  <PresentationFormat>Presentazione su schermo (16:10)</PresentationFormat>
  <Paragraphs>64</Paragraphs>
  <Slides>6</Slides>
  <Notes>6</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Office Theme</vt:lpstr>
      <vt:lpstr>Presentazione standard di PowerPoint</vt:lpstr>
      <vt:lpstr>Gender Dimension</vt:lpstr>
      <vt:lpstr>Drivers and entry-points for gender</vt:lpstr>
      <vt:lpstr>UNSDCF</vt:lpstr>
      <vt:lpstr>Gender in the new Cooperation Framework</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Mariangela Bizzarri</dc:creator>
  <cp:lastModifiedBy>DP</cp:lastModifiedBy>
  <cp:revision>264</cp:revision>
  <cp:lastPrinted>2014-10-16T08:15:08Z</cp:lastPrinted>
  <dcterms:created xsi:type="dcterms:W3CDTF">2014-09-26T15:04:21Z</dcterms:created>
  <dcterms:modified xsi:type="dcterms:W3CDTF">2020-06-19T09:31:12Z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0x010100F91362E3A33E1F4C940B0A1BA6C10EFD</vt:lpwstr>
  </property>
  <property fmtid="{D5CDD505-2E9C-101B-9397-08002B2CF9AE}" pid="3" name="_dlc_DocIdItemGuid">
    <vt:lpwstr>ab45e38e-eccb-4bd4-9dd1-9155795eec39</vt:lpwstr>
  </property>
</Properties>
</file>