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8"/>
  </p:notesMasterIdLst>
  <p:handoutMasterIdLst>
    <p:handoutMasterId r:id="rId19"/>
  </p:handoutMasterIdLst>
  <p:sldIdLst>
    <p:sldId id="256" r:id="rId6"/>
    <p:sldId id="277" r:id="rId7"/>
    <p:sldId id="384" r:id="rId8"/>
    <p:sldId id="302" r:id="rId9"/>
    <p:sldId id="281" r:id="rId10"/>
    <p:sldId id="283" r:id="rId11"/>
    <p:sldId id="282" r:id="rId12"/>
    <p:sldId id="279" r:id="rId13"/>
    <p:sldId id="385" r:id="rId14"/>
    <p:sldId id="280" r:id="rId15"/>
    <p:sldId id="386" r:id="rId16"/>
    <p:sldId id="270" r:id="rId17"/>
  </p:sldIdLst>
  <p:sldSz cx="9144000" cy="5715000" type="screen16x1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1">
          <p15:clr>
            <a:srgbClr val="A4A3A4"/>
          </p15:clr>
        </p15:guide>
        <p15:guide id="2" pos="19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CC8"/>
    <a:srgbClr val="873768"/>
    <a:srgbClr val="904D18"/>
    <a:srgbClr val="9A4D18"/>
    <a:srgbClr val="769B66"/>
    <a:srgbClr val="FFC000"/>
    <a:srgbClr val="CD6660"/>
    <a:srgbClr val="C0504D"/>
    <a:srgbClr val="31AFA3"/>
    <a:srgbClr val="31CF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4" autoAdjust="0"/>
    <p:restoredTop sz="73310" autoAdjust="0"/>
  </p:normalViewPr>
  <p:slideViewPr>
    <p:cSldViewPr snapToGrid="0" snapToObjects="1">
      <p:cViewPr varScale="1">
        <p:scale>
          <a:sx n="71" d="100"/>
          <a:sy n="71" d="100"/>
        </p:scale>
        <p:origin x="1219" y="62"/>
      </p:cViewPr>
      <p:guideLst>
        <p:guide orient="horz" pos="1461"/>
        <p:guide pos="19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F53EF-73F6-4074-83A5-6FBFD45881A1}" type="doc">
      <dgm:prSet loTypeId="urn:microsoft.com/office/officeart/2005/8/layout/venn1" loCatId="relationship" qsTypeId="urn:microsoft.com/office/officeart/2005/8/quickstyle/simple1" qsCatId="simple" csTypeId="urn:microsoft.com/office/officeart/2005/8/colors/colorful3" csCatId="colorful" phldr="1"/>
      <dgm:spPr/>
    </dgm:pt>
    <dgm:pt modelId="{CD8929F3-9DED-4B5D-8A0E-6CB00F450D98}">
      <dgm:prSet phldrT="[Text]"/>
      <dgm:spPr>
        <a:solidFill>
          <a:schemeClr val="accent4">
            <a:lumMod val="60000"/>
            <a:lumOff val="40000"/>
          </a:schemeClr>
        </a:solidFill>
      </dgm:spPr>
      <dgm:t>
        <a:bodyPr/>
        <a:lstStyle/>
        <a:p>
          <a:r>
            <a:rPr lang="en-GB" noProof="0" dirty="0">
              <a:solidFill>
                <a:schemeClr val="bg1">
                  <a:lumMod val="50000"/>
                </a:schemeClr>
              </a:solidFill>
              <a:latin typeface="Arial" panose="020B0604020202020204" pitchFamily="34" charset="0"/>
              <a:cs typeface="Arial" panose="020B0604020202020204" pitchFamily="34" charset="0"/>
            </a:rPr>
            <a:t>International legal framework</a:t>
          </a:r>
        </a:p>
      </dgm:t>
    </dgm:pt>
    <dgm:pt modelId="{AE84CB0A-ACC4-4412-8269-EBE4FEF1EADE}" type="parTrans" cxnId="{0FF2075E-E505-4D24-A939-8101594ED3E2}">
      <dgm:prSet/>
      <dgm:spPr/>
      <dgm:t>
        <a:bodyPr/>
        <a:lstStyle/>
        <a:p>
          <a:endParaRPr lang="en-US"/>
        </a:p>
      </dgm:t>
    </dgm:pt>
    <dgm:pt modelId="{FA4791C9-DA25-4BFB-A7D5-810599343B8B}" type="sibTrans" cxnId="{0FF2075E-E505-4D24-A939-8101594ED3E2}">
      <dgm:prSet/>
      <dgm:spPr/>
      <dgm:t>
        <a:bodyPr/>
        <a:lstStyle/>
        <a:p>
          <a:endParaRPr lang="en-US"/>
        </a:p>
      </dgm:t>
    </dgm:pt>
    <dgm:pt modelId="{BD7D9C16-B755-4F85-93BE-95950CA74E3F}">
      <dgm:prSet phldrT="[Text]"/>
      <dgm:spPr>
        <a:solidFill>
          <a:schemeClr val="accent1">
            <a:lumMod val="60000"/>
            <a:lumOff val="40000"/>
          </a:schemeClr>
        </a:solidFill>
      </dgm:spPr>
      <dgm:t>
        <a:bodyPr/>
        <a:lstStyle/>
        <a:p>
          <a:r>
            <a:rPr lang="en-GB" noProof="0" dirty="0">
              <a:solidFill>
                <a:schemeClr val="bg1">
                  <a:lumMod val="50000"/>
                </a:schemeClr>
              </a:solidFill>
              <a:latin typeface="Arial" panose="020B0604020202020204" pitchFamily="34" charset="0"/>
              <a:cs typeface="Arial" panose="020B0604020202020204" pitchFamily="34" charset="0"/>
            </a:rPr>
            <a:t>UN framework</a:t>
          </a:r>
        </a:p>
      </dgm:t>
    </dgm:pt>
    <dgm:pt modelId="{E5788889-3C3A-46F2-AFB0-8028589B59E0}" type="parTrans" cxnId="{BE9A2DED-31B8-4BFD-9C8F-D49CD1701F5C}">
      <dgm:prSet/>
      <dgm:spPr/>
      <dgm:t>
        <a:bodyPr/>
        <a:lstStyle/>
        <a:p>
          <a:endParaRPr lang="en-US"/>
        </a:p>
      </dgm:t>
    </dgm:pt>
    <dgm:pt modelId="{0881420E-92D1-48C5-BFF2-118AE4ADF37B}" type="sibTrans" cxnId="{BE9A2DED-31B8-4BFD-9C8F-D49CD1701F5C}">
      <dgm:prSet/>
      <dgm:spPr/>
      <dgm:t>
        <a:bodyPr/>
        <a:lstStyle/>
        <a:p>
          <a:endParaRPr lang="en-US"/>
        </a:p>
      </dgm:t>
    </dgm:pt>
    <dgm:pt modelId="{8BA4FEC9-FCD2-4795-9347-CFCFDE65913E}">
      <dgm:prSet phldrT="[Text]"/>
      <dgm:spPr/>
      <dgm:t>
        <a:bodyPr/>
        <a:lstStyle/>
        <a:p>
          <a:r>
            <a:rPr lang="en-GB" noProof="0" dirty="0">
              <a:solidFill>
                <a:schemeClr val="bg1">
                  <a:lumMod val="50000"/>
                </a:schemeClr>
              </a:solidFill>
              <a:latin typeface="Arial" panose="020B0604020202020204" pitchFamily="34" charset="0"/>
              <a:cs typeface="Arial" panose="020B0604020202020204" pitchFamily="34" charset="0"/>
            </a:rPr>
            <a:t>SDGs</a:t>
          </a:r>
        </a:p>
      </dgm:t>
    </dgm:pt>
    <dgm:pt modelId="{DEBB2F02-7EAD-47A7-A9A9-10386C89057E}" type="parTrans" cxnId="{31A440CA-71BE-41D9-AC2E-820169FBBB64}">
      <dgm:prSet/>
      <dgm:spPr/>
      <dgm:t>
        <a:bodyPr/>
        <a:lstStyle/>
        <a:p>
          <a:endParaRPr lang="en-US"/>
        </a:p>
      </dgm:t>
    </dgm:pt>
    <dgm:pt modelId="{EF8E742D-0C90-4459-AC10-4906D6355BE2}" type="sibTrans" cxnId="{31A440CA-71BE-41D9-AC2E-820169FBBB64}">
      <dgm:prSet/>
      <dgm:spPr/>
      <dgm:t>
        <a:bodyPr/>
        <a:lstStyle/>
        <a:p>
          <a:endParaRPr lang="en-US"/>
        </a:p>
      </dgm:t>
    </dgm:pt>
    <dgm:pt modelId="{530F407C-61FA-4DFF-91B2-B4F63AA4264F}" type="pres">
      <dgm:prSet presAssocID="{2ACF53EF-73F6-4074-83A5-6FBFD45881A1}" presName="compositeShape" presStyleCnt="0">
        <dgm:presLayoutVars>
          <dgm:chMax val="7"/>
          <dgm:dir/>
          <dgm:resizeHandles val="exact"/>
        </dgm:presLayoutVars>
      </dgm:prSet>
      <dgm:spPr/>
    </dgm:pt>
    <dgm:pt modelId="{CF7C10AD-F00A-451E-B86D-C15FFA5B09CC}" type="pres">
      <dgm:prSet presAssocID="{CD8929F3-9DED-4B5D-8A0E-6CB00F450D98}" presName="circ1" presStyleLbl="vennNode1" presStyleIdx="0" presStyleCnt="3"/>
      <dgm:spPr/>
    </dgm:pt>
    <dgm:pt modelId="{5270E90B-8598-4026-8180-5B01DE4F5D63}" type="pres">
      <dgm:prSet presAssocID="{CD8929F3-9DED-4B5D-8A0E-6CB00F450D98}" presName="circ1Tx" presStyleLbl="revTx" presStyleIdx="0" presStyleCnt="0">
        <dgm:presLayoutVars>
          <dgm:chMax val="0"/>
          <dgm:chPref val="0"/>
          <dgm:bulletEnabled val="1"/>
        </dgm:presLayoutVars>
      </dgm:prSet>
      <dgm:spPr/>
    </dgm:pt>
    <dgm:pt modelId="{58E5416B-B5FB-4445-92B3-16FB10E703B6}" type="pres">
      <dgm:prSet presAssocID="{BD7D9C16-B755-4F85-93BE-95950CA74E3F}" presName="circ2" presStyleLbl="vennNode1" presStyleIdx="1" presStyleCnt="3"/>
      <dgm:spPr/>
    </dgm:pt>
    <dgm:pt modelId="{F56A2653-5442-4A43-B72B-B7A2373354B7}" type="pres">
      <dgm:prSet presAssocID="{BD7D9C16-B755-4F85-93BE-95950CA74E3F}" presName="circ2Tx" presStyleLbl="revTx" presStyleIdx="0" presStyleCnt="0">
        <dgm:presLayoutVars>
          <dgm:chMax val="0"/>
          <dgm:chPref val="0"/>
          <dgm:bulletEnabled val="1"/>
        </dgm:presLayoutVars>
      </dgm:prSet>
      <dgm:spPr/>
    </dgm:pt>
    <dgm:pt modelId="{3A56BF29-3EFD-4C85-9898-5EC66E799FB3}" type="pres">
      <dgm:prSet presAssocID="{8BA4FEC9-FCD2-4795-9347-CFCFDE65913E}" presName="circ3" presStyleLbl="vennNode1" presStyleIdx="2" presStyleCnt="3" custLinFactNeighborX="2801" custLinFactNeighborY="-1261"/>
      <dgm:spPr/>
    </dgm:pt>
    <dgm:pt modelId="{891256AB-2157-4373-A15B-7255EF22C92D}" type="pres">
      <dgm:prSet presAssocID="{8BA4FEC9-FCD2-4795-9347-CFCFDE65913E}" presName="circ3Tx" presStyleLbl="revTx" presStyleIdx="0" presStyleCnt="0">
        <dgm:presLayoutVars>
          <dgm:chMax val="0"/>
          <dgm:chPref val="0"/>
          <dgm:bulletEnabled val="1"/>
        </dgm:presLayoutVars>
      </dgm:prSet>
      <dgm:spPr/>
    </dgm:pt>
  </dgm:ptLst>
  <dgm:cxnLst>
    <dgm:cxn modelId="{A4D4552C-9D34-4084-855F-3DB1E3A5F875}" type="presOf" srcId="{8BA4FEC9-FCD2-4795-9347-CFCFDE65913E}" destId="{891256AB-2157-4373-A15B-7255EF22C92D}" srcOrd="1" destOrd="0" presId="urn:microsoft.com/office/officeart/2005/8/layout/venn1"/>
    <dgm:cxn modelId="{2E8A9E38-9F43-4E42-A025-9134C1D2F326}" type="presOf" srcId="{CD8929F3-9DED-4B5D-8A0E-6CB00F450D98}" destId="{CF7C10AD-F00A-451E-B86D-C15FFA5B09CC}" srcOrd="0" destOrd="0" presId="urn:microsoft.com/office/officeart/2005/8/layout/venn1"/>
    <dgm:cxn modelId="{0FF2075E-E505-4D24-A939-8101594ED3E2}" srcId="{2ACF53EF-73F6-4074-83A5-6FBFD45881A1}" destId="{CD8929F3-9DED-4B5D-8A0E-6CB00F450D98}" srcOrd="0" destOrd="0" parTransId="{AE84CB0A-ACC4-4412-8269-EBE4FEF1EADE}" sibTransId="{FA4791C9-DA25-4BFB-A7D5-810599343B8B}"/>
    <dgm:cxn modelId="{B001224A-0FC9-4905-A1BB-96C17B21CE2D}" type="presOf" srcId="{2ACF53EF-73F6-4074-83A5-6FBFD45881A1}" destId="{530F407C-61FA-4DFF-91B2-B4F63AA4264F}" srcOrd="0" destOrd="0" presId="urn:microsoft.com/office/officeart/2005/8/layout/venn1"/>
    <dgm:cxn modelId="{451EBB54-8CE8-4A27-ACEA-03FCFA385902}" type="presOf" srcId="{8BA4FEC9-FCD2-4795-9347-CFCFDE65913E}" destId="{3A56BF29-3EFD-4C85-9898-5EC66E799FB3}" srcOrd="0" destOrd="0" presId="urn:microsoft.com/office/officeart/2005/8/layout/venn1"/>
    <dgm:cxn modelId="{39AF6655-F383-4603-96FB-C3382DCDFC6D}" type="presOf" srcId="{CD8929F3-9DED-4B5D-8A0E-6CB00F450D98}" destId="{5270E90B-8598-4026-8180-5B01DE4F5D63}" srcOrd="1" destOrd="0" presId="urn:microsoft.com/office/officeart/2005/8/layout/venn1"/>
    <dgm:cxn modelId="{4F14B78D-5958-4BC0-ADC9-99B77AB4E73F}" type="presOf" srcId="{BD7D9C16-B755-4F85-93BE-95950CA74E3F}" destId="{58E5416B-B5FB-4445-92B3-16FB10E703B6}" srcOrd="0" destOrd="0" presId="urn:microsoft.com/office/officeart/2005/8/layout/venn1"/>
    <dgm:cxn modelId="{1A950DA5-3798-4D0C-BF57-91C7F823BA17}" type="presOf" srcId="{BD7D9C16-B755-4F85-93BE-95950CA74E3F}" destId="{F56A2653-5442-4A43-B72B-B7A2373354B7}" srcOrd="1" destOrd="0" presId="urn:microsoft.com/office/officeart/2005/8/layout/venn1"/>
    <dgm:cxn modelId="{31A440CA-71BE-41D9-AC2E-820169FBBB64}" srcId="{2ACF53EF-73F6-4074-83A5-6FBFD45881A1}" destId="{8BA4FEC9-FCD2-4795-9347-CFCFDE65913E}" srcOrd="2" destOrd="0" parTransId="{DEBB2F02-7EAD-47A7-A9A9-10386C89057E}" sibTransId="{EF8E742D-0C90-4459-AC10-4906D6355BE2}"/>
    <dgm:cxn modelId="{BE9A2DED-31B8-4BFD-9C8F-D49CD1701F5C}" srcId="{2ACF53EF-73F6-4074-83A5-6FBFD45881A1}" destId="{BD7D9C16-B755-4F85-93BE-95950CA74E3F}" srcOrd="1" destOrd="0" parTransId="{E5788889-3C3A-46F2-AFB0-8028589B59E0}" sibTransId="{0881420E-92D1-48C5-BFF2-118AE4ADF37B}"/>
    <dgm:cxn modelId="{12217372-FA5C-4E09-8859-F36A0A7759B6}" type="presParOf" srcId="{530F407C-61FA-4DFF-91B2-B4F63AA4264F}" destId="{CF7C10AD-F00A-451E-B86D-C15FFA5B09CC}" srcOrd="0" destOrd="0" presId="urn:microsoft.com/office/officeart/2005/8/layout/venn1"/>
    <dgm:cxn modelId="{FFB1DBE8-0CED-4652-BF2E-CE5A99F71326}" type="presParOf" srcId="{530F407C-61FA-4DFF-91B2-B4F63AA4264F}" destId="{5270E90B-8598-4026-8180-5B01DE4F5D63}" srcOrd="1" destOrd="0" presId="urn:microsoft.com/office/officeart/2005/8/layout/venn1"/>
    <dgm:cxn modelId="{1C9F06B9-307D-4DF0-9582-5B73FE419D28}" type="presParOf" srcId="{530F407C-61FA-4DFF-91B2-B4F63AA4264F}" destId="{58E5416B-B5FB-4445-92B3-16FB10E703B6}" srcOrd="2" destOrd="0" presId="urn:microsoft.com/office/officeart/2005/8/layout/venn1"/>
    <dgm:cxn modelId="{A85298D4-6889-4CA4-B07C-2B2C1F3DFBE8}" type="presParOf" srcId="{530F407C-61FA-4DFF-91B2-B4F63AA4264F}" destId="{F56A2653-5442-4A43-B72B-B7A2373354B7}" srcOrd="3" destOrd="0" presId="urn:microsoft.com/office/officeart/2005/8/layout/venn1"/>
    <dgm:cxn modelId="{26E23416-3A26-4635-9BF1-E0A2605E4055}" type="presParOf" srcId="{530F407C-61FA-4DFF-91B2-B4F63AA4264F}" destId="{3A56BF29-3EFD-4C85-9898-5EC66E799FB3}" srcOrd="4" destOrd="0" presId="urn:microsoft.com/office/officeart/2005/8/layout/venn1"/>
    <dgm:cxn modelId="{C5808955-CA77-4DE7-83D4-2DB39AE48B08}" type="presParOf" srcId="{530F407C-61FA-4DFF-91B2-B4F63AA4264F}" destId="{891256AB-2157-4373-A15B-7255EF22C92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EC057-E46D-4BD8-9DF8-D265E52824C5}"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1D32EA94-59B3-4259-86BA-10C07BB8B9F6}">
      <dgm:prSet phldrT="[Text]" custT="1"/>
      <dgm:spPr>
        <a:solidFill>
          <a:srgbClr val="873768"/>
        </a:solidFill>
      </dgm:spPr>
      <dgm:t>
        <a:bodyPr/>
        <a:lstStyle/>
        <a:p>
          <a:pPr algn="l"/>
          <a:r>
            <a:rPr lang="en-US" sz="2000" b="1" i="0" u="none">
              <a:latin typeface="Arial"/>
              <a:cs typeface="Arial"/>
            </a:rPr>
            <a:t>A.  Gender-related SDG results</a:t>
          </a:r>
          <a:endParaRPr lang="en-US" sz="2000">
            <a:latin typeface="Arial"/>
            <a:cs typeface="Arial"/>
          </a:endParaRPr>
        </a:p>
      </dgm:t>
    </dgm:pt>
    <dgm:pt modelId="{BA221E90-F88D-4DE8-A689-3FC4FF8CCC7F}" type="parTrans" cxnId="{C48B5CA1-718D-476D-88FA-A2A05D096A97}">
      <dgm:prSet/>
      <dgm:spPr/>
      <dgm:t>
        <a:bodyPr/>
        <a:lstStyle/>
        <a:p>
          <a:endParaRPr lang="en-US">
            <a:latin typeface="Arial"/>
            <a:cs typeface="Arial"/>
          </a:endParaRPr>
        </a:p>
      </dgm:t>
    </dgm:pt>
    <dgm:pt modelId="{804AC9AF-EDC1-4165-82F2-41FC0E88015B}" type="sibTrans" cxnId="{C48B5CA1-718D-476D-88FA-A2A05D096A97}">
      <dgm:prSet/>
      <dgm:spPr/>
      <dgm:t>
        <a:bodyPr/>
        <a:lstStyle/>
        <a:p>
          <a:endParaRPr lang="en-US">
            <a:latin typeface="Arial"/>
            <a:cs typeface="Arial"/>
          </a:endParaRPr>
        </a:p>
      </dgm:t>
    </dgm:pt>
    <dgm:pt modelId="{EFFA604E-4260-4AC9-A8BA-FFC6C3AB732D}">
      <dgm:prSet custT="1"/>
      <dgm:spPr>
        <a:solidFill>
          <a:schemeClr val="bg1">
            <a:alpha val="90000"/>
          </a:schemeClr>
        </a:solidFill>
      </dgm:spPr>
      <dgm:t>
        <a:bodyPr/>
        <a:lstStyle/>
        <a:p>
          <a:pPr>
            <a:buFont typeface="+mj-lt"/>
            <a:buAutoNum type="arabicPeriod"/>
          </a:pPr>
          <a:r>
            <a:rPr lang="en-US" sz="1600" b="1" i="0" u="none" spc="0" dirty="0">
              <a:solidFill>
                <a:srgbClr val="CD6660"/>
              </a:solidFill>
              <a:latin typeface="Arial"/>
              <a:cs typeface="Arial"/>
            </a:rPr>
            <a:t> Commitment to gender-related SDG results</a:t>
          </a:r>
          <a:endParaRPr lang="en-US" sz="1600" b="1" spc="0" dirty="0">
            <a:solidFill>
              <a:srgbClr val="CD6660"/>
            </a:solidFill>
            <a:latin typeface="Arial"/>
            <a:cs typeface="Arial"/>
          </a:endParaRPr>
        </a:p>
      </dgm:t>
    </dgm:pt>
    <dgm:pt modelId="{4028F2B0-76A4-4BA0-BD94-E000804E1DBD}" type="parTrans" cxnId="{88DE1087-50BD-4253-B9ED-35B65CA0BCF2}">
      <dgm:prSet/>
      <dgm:spPr/>
      <dgm:t>
        <a:bodyPr/>
        <a:lstStyle/>
        <a:p>
          <a:endParaRPr lang="en-US">
            <a:latin typeface="Arial"/>
            <a:cs typeface="Arial"/>
          </a:endParaRPr>
        </a:p>
      </dgm:t>
    </dgm:pt>
    <dgm:pt modelId="{B1DC3D9C-800C-435D-9715-4053095E11D8}" type="sibTrans" cxnId="{88DE1087-50BD-4253-B9ED-35B65CA0BCF2}">
      <dgm:prSet/>
      <dgm:spPr/>
      <dgm:t>
        <a:bodyPr/>
        <a:lstStyle/>
        <a:p>
          <a:endParaRPr lang="en-US">
            <a:latin typeface="Arial"/>
            <a:cs typeface="Arial"/>
          </a:endParaRPr>
        </a:p>
      </dgm:t>
    </dgm:pt>
    <dgm:pt modelId="{A8A96F5B-0AC3-4E1F-BEC1-A28B74432315}">
      <dgm:prSet custT="1"/>
      <dgm:spPr>
        <a:solidFill>
          <a:srgbClr val="873768"/>
        </a:solidFill>
      </dgm:spPr>
      <dgm:t>
        <a:bodyPr/>
        <a:lstStyle/>
        <a:p>
          <a:pPr algn="l">
            <a:tabLst>
              <a:tab pos="400050" algn="l"/>
            </a:tabLst>
          </a:pPr>
          <a:r>
            <a:rPr lang="en-US" sz="2000" b="1" i="0" u="none">
              <a:latin typeface="Arial"/>
              <a:cs typeface="Arial"/>
            </a:rPr>
            <a:t>B.   </a:t>
          </a:r>
          <a:r>
            <a:rPr lang="en-CA" sz="2000" b="1" i="0" u="none">
              <a:latin typeface="Arial"/>
              <a:cs typeface="Arial"/>
            </a:rPr>
            <a:t>Institutional strengthening to support achievement of results</a:t>
          </a:r>
          <a:endParaRPr lang="en-US" sz="2000">
            <a:latin typeface="Arial"/>
            <a:cs typeface="Arial"/>
          </a:endParaRPr>
        </a:p>
      </dgm:t>
    </dgm:pt>
    <dgm:pt modelId="{45CFE541-E255-4FBE-B469-4C6B83D31754}" type="parTrans" cxnId="{D5F38422-781E-4AD0-8E10-80E635EA383B}">
      <dgm:prSet/>
      <dgm:spPr/>
      <dgm:t>
        <a:bodyPr/>
        <a:lstStyle/>
        <a:p>
          <a:endParaRPr lang="en-US">
            <a:latin typeface="Arial"/>
            <a:cs typeface="Arial"/>
          </a:endParaRPr>
        </a:p>
      </dgm:t>
    </dgm:pt>
    <dgm:pt modelId="{83E5E30B-6F6A-4DC6-99B5-F475BE181D9D}" type="sibTrans" cxnId="{D5F38422-781E-4AD0-8E10-80E635EA383B}">
      <dgm:prSet/>
      <dgm:spPr/>
      <dgm:t>
        <a:bodyPr/>
        <a:lstStyle/>
        <a:p>
          <a:endParaRPr lang="en-US">
            <a:latin typeface="Arial"/>
            <a:cs typeface="Arial"/>
          </a:endParaRPr>
        </a:p>
      </dgm:t>
    </dgm:pt>
    <dgm:pt modelId="{43C2A77E-2054-498B-8C7B-0A216B54556F}">
      <dgm:prSet custT="1"/>
      <dgm:spPr>
        <a:solidFill>
          <a:schemeClr val="bg1">
            <a:alpha val="90000"/>
          </a:schemeClr>
        </a:solidFill>
      </dgm:spPr>
      <dgm:t>
        <a:bodyPr/>
        <a:lstStyle/>
        <a:p>
          <a:pPr>
            <a:buFont typeface="+mj-lt"/>
            <a:buAutoNum type="arabicPeriod" startAt="6"/>
          </a:pPr>
          <a:r>
            <a:rPr lang="en-CA" sz="1600" b="1" i="0" u="none" dirty="0">
              <a:solidFill>
                <a:srgbClr val="A6A6A6"/>
              </a:solidFill>
              <a:latin typeface="Arial"/>
              <a:cs typeface="Arial"/>
            </a:rPr>
            <a:t> Policy</a:t>
          </a:r>
          <a:endParaRPr lang="en-US" sz="1600" b="1" dirty="0">
            <a:solidFill>
              <a:srgbClr val="A6A6A6"/>
            </a:solidFill>
            <a:latin typeface="Arial"/>
            <a:cs typeface="Arial"/>
          </a:endParaRPr>
        </a:p>
      </dgm:t>
    </dgm:pt>
    <dgm:pt modelId="{CD078E34-4867-4DE8-B2B7-03F4AB207649}" type="parTrans" cxnId="{CD5C5ACB-843D-464E-94BF-966135CE2B06}">
      <dgm:prSet/>
      <dgm:spPr/>
      <dgm:t>
        <a:bodyPr/>
        <a:lstStyle/>
        <a:p>
          <a:endParaRPr lang="en-US">
            <a:latin typeface="Arial"/>
            <a:cs typeface="Arial"/>
          </a:endParaRPr>
        </a:p>
      </dgm:t>
    </dgm:pt>
    <dgm:pt modelId="{5A8DE667-4F0F-442D-98EE-9ECEF05A3BB5}" type="sibTrans" cxnId="{CD5C5ACB-843D-464E-94BF-966135CE2B06}">
      <dgm:prSet/>
      <dgm:spPr/>
      <dgm:t>
        <a:bodyPr/>
        <a:lstStyle/>
        <a:p>
          <a:endParaRPr lang="en-US">
            <a:latin typeface="Arial"/>
            <a:cs typeface="Arial"/>
          </a:endParaRPr>
        </a:p>
      </dgm:t>
    </dgm:pt>
    <dgm:pt modelId="{2A6D1B4E-9A9A-4E1C-B7E1-4B4F0B9FA1C6}">
      <dgm:prSet custT="1"/>
      <dgm:spPr>
        <a:solidFill>
          <a:schemeClr val="bg1">
            <a:alpha val="90000"/>
          </a:schemeClr>
        </a:solidFill>
      </dgm:spPr>
      <dgm:t>
        <a:bodyPr/>
        <a:lstStyle/>
        <a:p>
          <a:pPr>
            <a:buFont typeface="+mj-lt"/>
            <a:buAutoNum type="arabicPeriod"/>
          </a:pPr>
          <a:r>
            <a:rPr lang="en-US" sz="1600" b="1" i="0" u="none" spc="0" dirty="0">
              <a:solidFill>
                <a:srgbClr val="CD6660"/>
              </a:solidFill>
              <a:latin typeface="Arial"/>
              <a:cs typeface="Arial"/>
            </a:rPr>
            <a:t> </a:t>
          </a:r>
          <a:r>
            <a:rPr lang="en-CA" sz="1600" b="1" i="0" u="none" spc="0" dirty="0">
              <a:solidFill>
                <a:srgbClr val="CD6660"/>
              </a:solidFill>
              <a:latin typeface="Arial"/>
              <a:cs typeface="Arial"/>
            </a:rPr>
            <a:t>Reporting on gender-related results</a:t>
          </a:r>
          <a:endParaRPr lang="en-US" sz="1600" b="1" spc="0" dirty="0">
            <a:solidFill>
              <a:srgbClr val="CD6660"/>
            </a:solidFill>
            <a:latin typeface="Arial"/>
            <a:cs typeface="Arial"/>
          </a:endParaRPr>
        </a:p>
      </dgm:t>
    </dgm:pt>
    <dgm:pt modelId="{C05BC4F6-4EA6-4E58-9FAE-BE0E3F80336B}" type="parTrans" cxnId="{5B7B6887-E0F4-49A2-8873-49F259A524AF}">
      <dgm:prSet/>
      <dgm:spPr/>
      <dgm:t>
        <a:bodyPr/>
        <a:lstStyle/>
        <a:p>
          <a:endParaRPr lang="en-US">
            <a:latin typeface="Arial"/>
            <a:cs typeface="Arial"/>
          </a:endParaRPr>
        </a:p>
      </dgm:t>
    </dgm:pt>
    <dgm:pt modelId="{D01ACC90-2B4D-4E5E-93CC-33FE85005380}" type="sibTrans" cxnId="{5B7B6887-E0F4-49A2-8873-49F259A524AF}">
      <dgm:prSet/>
      <dgm:spPr/>
      <dgm:t>
        <a:bodyPr/>
        <a:lstStyle/>
        <a:p>
          <a:endParaRPr lang="en-US">
            <a:latin typeface="Arial"/>
            <a:cs typeface="Arial"/>
          </a:endParaRPr>
        </a:p>
      </dgm:t>
    </dgm:pt>
    <dgm:pt modelId="{84971361-8FAA-417C-A452-1CADE3FEA7E5}">
      <dgm:prSet custT="1"/>
      <dgm:spPr>
        <a:solidFill>
          <a:schemeClr val="bg1">
            <a:alpha val="90000"/>
          </a:schemeClr>
        </a:solidFill>
      </dgm:spPr>
      <dgm:t>
        <a:bodyPr/>
        <a:lstStyle/>
        <a:p>
          <a:pPr>
            <a:buFont typeface="+mj-lt"/>
            <a:buAutoNum type="arabicPeriod" startAt="6"/>
          </a:pPr>
          <a:r>
            <a:rPr lang="en-CA" sz="1600" b="1" i="0" u="none" dirty="0">
              <a:solidFill>
                <a:srgbClr val="CD6660"/>
              </a:solidFill>
              <a:latin typeface="Arial"/>
              <a:cs typeface="Arial"/>
            </a:rPr>
            <a:t> Leadership</a:t>
          </a:r>
          <a:endParaRPr lang="en-US" sz="1600" b="1" dirty="0">
            <a:solidFill>
              <a:srgbClr val="CD6660"/>
            </a:solidFill>
            <a:latin typeface="Arial"/>
            <a:cs typeface="Arial"/>
          </a:endParaRPr>
        </a:p>
      </dgm:t>
    </dgm:pt>
    <dgm:pt modelId="{8484D878-CA7A-4326-BB09-66EDACC61740}" type="parTrans" cxnId="{B0850CD5-7EBD-4978-8CC6-2B6832F4D7EB}">
      <dgm:prSet/>
      <dgm:spPr/>
      <dgm:t>
        <a:bodyPr/>
        <a:lstStyle/>
        <a:p>
          <a:endParaRPr lang="en-US">
            <a:latin typeface="Arial"/>
            <a:cs typeface="Arial"/>
          </a:endParaRPr>
        </a:p>
      </dgm:t>
    </dgm:pt>
    <dgm:pt modelId="{41A60D36-2C6E-42D6-A4C7-275137A0B40E}" type="sibTrans" cxnId="{B0850CD5-7EBD-4978-8CC6-2B6832F4D7EB}">
      <dgm:prSet/>
      <dgm:spPr/>
      <dgm:t>
        <a:bodyPr/>
        <a:lstStyle/>
        <a:p>
          <a:endParaRPr lang="en-US">
            <a:latin typeface="Arial"/>
            <a:cs typeface="Arial"/>
          </a:endParaRPr>
        </a:p>
      </dgm:t>
    </dgm:pt>
    <dgm:pt modelId="{62EFEA9C-9CEC-4D5B-BB74-FC9AD2B92CA4}">
      <dgm:prSet custT="1"/>
      <dgm:spPr>
        <a:solidFill>
          <a:schemeClr val="bg1">
            <a:alpha val="90000"/>
          </a:schemeClr>
        </a:solidFill>
      </dgm:spPr>
      <dgm:t>
        <a:bodyPr/>
        <a:lstStyle/>
        <a:p>
          <a:pPr>
            <a:buFont typeface="+mj-lt"/>
            <a:buAutoNum type="arabicPeriod"/>
          </a:pPr>
          <a:r>
            <a:rPr lang="en-CA" sz="1600" b="1" spc="0" dirty="0">
              <a:solidFill>
                <a:srgbClr val="CD6660"/>
              </a:solidFill>
              <a:latin typeface="Arial"/>
              <a:cs typeface="Arial"/>
            </a:rPr>
            <a:t> Programmatic results on gender equality and the empowerment of women</a:t>
          </a:r>
          <a:endParaRPr lang="en-US" sz="1600" b="1" spc="0" dirty="0">
            <a:solidFill>
              <a:srgbClr val="CD6660"/>
            </a:solidFill>
            <a:latin typeface="Arial"/>
            <a:cs typeface="Arial"/>
          </a:endParaRPr>
        </a:p>
      </dgm:t>
    </dgm:pt>
    <dgm:pt modelId="{3E6ACC1A-1FDD-498C-9765-20B2A0787FFC}" type="parTrans" cxnId="{36E0C528-9A7F-4065-83DA-BBC3608B8EB7}">
      <dgm:prSet/>
      <dgm:spPr/>
      <dgm:t>
        <a:bodyPr/>
        <a:lstStyle/>
        <a:p>
          <a:endParaRPr lang="en-US">
            <a:latin typeface="Arial"/>
            <a:cs typeface="Arial"/>
          </a:endParaRPr>
        </a:p>
      </dgm:t>
    </dgm:pt>
    <dgm:pt modelId="{2DE32682-E0A8-407D-B406-C7181AAA5B18}" type="sibTrans" cxnId="{36E0C528-9A7F-4065-83DA-BBC3608B8EB7}">
      <dgm:prSet/>
      <dgm:spPr/>
      <dgm:t>
        <a:bodyPr/>
        <a:lstStyle/>
        <a:p>
          <a:endParaRPr lang="en-US">
            <a:latin typeface="Arial"/>
            <a:cs typeface="Arial"/>
          </a:endParaRPr>
        </a:p>
      </dgm:t>
    </dgm:pt>
    <dgm:pt modelId="{D669C44F-E765-44D8-8704-1FFE66EF7AC6}">
      <dgm:prSet custT="1"/>
      <dgm:spPr>
        <a:solidFill>
          <a:schemeClr val="bg1">
            <a:alpha val="90000"/>
          </a:schemeClr>
        </a:solidFill>
      </dgm:spPr>
      <dgm:t>
        <a:bodyPr/>
        <a:lstStyle/>
        <a:p>
          <a:pPr>
            <a:buFont typeface="+mj-lt"/>
            <a:buAutoNum type="arabicPeriod"/>
          </a:pPr>
          <a:r>
            <a:rPr lang="en-CA" sz="1600" b="1" spc="0" dirty="0">
              <a:solidFill>
                <a:srgbClr val="A6A6A6"/>
              </a:solidFill>
              <a:latin typeface="Arial"/>
              <a:cs typeface="Arial"/>
            </a:rPr>
            <a:t> Evaluation</a:t>
          </a:r>
          <a:endParaRPr lang="en-US" sz="1600" b="1" spc="0" dirty="0">
            <a:solidFill>
              <a:srgbClr val="A6A6A6"/>
            </a:solidFill>
            <a:latin typeface="Arial"/>
            <a:cs typeface="Arial"/>
          </a:endParaRPr>
        </a:p>
      </dgm:t>
    </dgm:pt>
    <dgm:pt modelId="{519B22A9-486E-4B18-B547-FC8458B902A9}" type="parTrans" cxnId="{473905BE-E471-4825-8DEB-C0B4497FC9B5}">
      <dgm:prSet/>
      <dgm:spPr/>
      <dgm:t>
        <a:bodyPr/>
        <a:lstStyle/>
        <a:p>
          <a:endParaRPr lang="en-US">
            <a:latin typeface="Arial"/>
            <a:cs typeface="Arial"/>
          </a:endParaRPr>
        </a:p>
      </dgm:t>
    </dgm:pt>
    <dgm:pt modelId="{615F956B-1607-4440-9037-EF8751557599}" type="sibTrans" cxnId="{473905BE-E471-4825-8DEB-C0B4497FC9B5}">
      <dgm:prSet/>
      <dgm:spPr/>
      <dgm:t>
        <a:bodyPr/>
        <a:lstStyle/>
        <a:p>
          <a:endParaRPr lang="en-US">
            <a:latin typeface="Arial"/>
            <a:cs typeface="Arial"/>
          </a:endParaRPr>
        </a:p>
      </dgm:t>
    </dgm:pt>
    <dgm:pt modelId="{74330DE2-A116-4944-90E7-9D5125C05D20}">
      <dgm:prSet custT="1"/>
      <dgm:spPr>
        <a:solidFill>
          <a:schemeClr val="bg1">
            <a:alpha val="90000"/>
          </a:schemeClr>
        </a:solidFill>
      </dgm:spPr>
      <dgm:t>
        <a:bodyPr/>
        <a:lstStyle/>
        <a:p>
          <a:pPr>
            <a:buFont typeface="+mj-lt"/>
            <a:buAutoNum type="arabicPeriod"/>
          </a:pPr>
          <a:r>
            <a:rPr lang="en-CA" sz="1600" b="1" spc="0" dirty="0">
              <a:solidFill>
                <a:srgbClr val="A6A6A6"/>
              </a:solidFill>
              <a:latin typeface="Arial"/>
              <a:cs typeface="Arial"/>
            </a:rPr>
            <a:t> Audit</a:t>
          </a:r>
          <a:endParaRPr lang="en-US" sz="1600" b="1" spc="0" dirty="0">
            <a:solidFill>
              <a:srgbClr val="A6A6A6"/>
            </a:solidFill>
            <a:latin typeface="Arial"/>
            <a:cs typeface="Arial"/>
          </a:endParaRPr>
        </a:p>
      </dgm:t>
    </dgm:pt>
    <dgm:pt modelId="{D1152193-049C-4EA7-B41B-7F7D387EDCBB}" type="parTrans" cxnId="{35AD754F-732F-49F8-A1B6-69BBD7B4BE31}">
      <dgm:prSet/>
      <dgm:spPr/>
      <dgm:t>
        <a:bodyPr/>
        <a:lstStyle/>
        <a:p>
          <a:endParaRPr lang="en-US">
            <a:latin typeface="Arial"/>
            <a:cs typeface="Arial"/>
          </a:endParaRPr>
        </a:p>
      </dgm:t>
    </dgm:pt>
    <dgm:pt modelId="{F30D61FD-D824-4012-974B-F26593B4B8EF}" type="sibTrans" cxnId="{35AD754F-732F-49F8-A1B6-69BBD7B4BE31}">
      <dgm:prSet/>
      <dgm:spPr/>
      <dgm:t>
        <a:bodyPr/>
        <a:lstStyle/>
        <a:p>
          <a:endParaRPr lang="en-US">
            <a:latin typeface="Arial"/>
            <a:cs typeface="Arial"/>
          </a:endParaRPr>
        </a:p>
      </dgm:t>
    </dgm:pt>
    <dgm:pt modelId="{2100B009-6E0C-474C-80BE-2E8C5313C0C2}">
      <dgm:prSet custT="1"/>
      <dgm:spPr>
        <a:solidFill>
          <a:schemeClr val="bg1">
            <a:alpha val="90000"/>
          </a:schemeClr>
        </a:solidFill>
      </dgm:spPr>
      <dgm:t>
        <a:bodyPr/>
        <a:lstStyle/>
        <a:p>
          <a:pPr>
            <a:buFont typeface="+mj-lt"/>
            <a:buAutoNum type="arabicPeriod" startAt="6"/>
          </a:pPr>
          <a:r>
            <a:rPr lang="en-CA" sz="1600" b="1" dirty="0">
              <a:solidFill>
                <a:srgbClr val="A6A6A6"/>
              </a:solidFill>
              <a:latin typeface="Arial"/>
              <a:cs typeface="Arial"/>
            </a:rPr>
            <a:t> Gender-responsive performance management</a:t>
          </a:r>
          <a:endParaRPr lang="en-US" sz="1600" b="1" dirty="0">
            <a:solidFill>
              <a:srgbClr val="A6A6A6"/>
            </a:solidFill>
            <a:latin typeface="Arial"/>
            <a:cs typeface="Arial"/>
          </a:endParaRPr>
        </a:p>
      </dgm:t>
    </dgm:pt>
    <dgm:pt modelId="{892B1691-463F-4B63-B518-32D6394FCDD0}" type="parTrans" cxnId="{6F1CEC01-9E66-4332-A8A9-AF864BB8C184}">
      <dgm:prSet/>
      <dgm:spPr/>
      <dgm:t>
        <a:bodyPr/>
        <a:lstStyle/>
        <a:p>
          <a:endParaRPr lang="en-US">
            <a:latin typeface="Arial"/>
            <a:cs typeface="Arial"/>
          </a:endParaRPr>
        </a:p>
      </dgm:t>
    </dgm:pt>
    <dgm:pt modelId="{BA459DD1-4E85-4020-B5D6-124F9B2F6026}" type="sibTrans" cxnId="{6F1CEC01-9E66-4332-A8A9-AF864BB8C184}">
      <dgm:prSet/>
      <dgm:spPr/>
      <dgm:t>
        <a:bodyPr/>
        <a:lstStyle/>
        <a:p>
          <a:endParaRPr lang="en-US">
            <a:latin typeface="Arial"/>
            <a:cs typeface="Arial"/>
          </a:endParaRPr>
        </a:p>
      </dgm:t>
    </dgm:pt>
    <dgm:pt modelId="{A07D8EAB-E34F-4A68-9A39-2B10AFC8A281}">
      <dgm:prSet custT="1"/>
      <dgm:spPr>
        <a:solidFill>
          <a:schemeClr val="bg1">
            <a:alpha val="90000"/>
          </a:schemeClr>
        </a:solidFill>
      </dgm:spPr>
      <dgm:t>
        <a:bodyPr/>
        <a:lstStyle/>
        <a:p>
          <a:pPr>
            <a:buFont typeface="+mj-lt"/>
            <a:buAutoNum type="arabicPeriod" startAt="6"/>
          </a:pPr>
          <a:r>
            <a:rPr lang="en-CA" sz="1600" b="1" dirty="0">
              <a:solidFill>
                <a:srgbClr val="A6A6A6"/>
              </a:solidFill>
              <a:latin typeface="Arial"/>
              <a:cs typeface="Arial"/>
            </a:rPr>
            <a:t> Financial resource tracking</a:t>
          </a:r>
          <a:endParaRPr lang="en-US" sz="1600" b="1" dirty="0">
            <a:solidFill>
              <a:srgbClr val="A6A6A6"/>
            </a:solidFill>
            <a:latin typeface="Arial"/>
            <a:cs typeface="Arial"/>
          </a:endParaRPr>
        </a:p>
      </dgm:t>
    </dgm:pt>
    <dgm:pt modelId="{66C0267B-45C7-43B2-9FE7-10206EE9F357}" type="parTrans" cxnId="{83617D08-8096-44AA-AAA7-4102EF9590CB}">
      <dgm:prSet/>
      <dgm:spPr/>
      <dgm:t>
        <a:bodyPr/>
        <a:lstStyle/>
        <a:p>
          <a:endParaRPr lang="en-US">
            <a:latin typeface="Arial"/>
            <a:cs typeface="Arial"/>
          </a:endParaRPr>
        </a:p>
      </dgm:t>
    </dgm:pt>
    <dgm:pt modelId="{A1D246B3-D238-4010-8CE2-D7304D5669F2}" type="sibTrans" cxnId="{83617D08-8096-44AA-AAA7-4102EF9590CB}">
      <dgm:prSet/>
      <dgm:spPr/>
      <dgm:t>
        <a:bodyPr/>
        <a:lstStyle/>
        <a:p>
          <a:endParaRPr lang="en-US">
            <a:latin typeface="Arial"/>
            <a:cs typeface="Arial"/>
          </a:endParaRPr>
        </a:p>
      </dgm:t>
    </dgm:pt>
    <dgm:pt modelId="{0F8AFBEC-DB37-4655-ACEF-E1C144F9997E}">
      <dgm:prSet custT="1"/>
      <dgm:spPr>
        <a:solidFill>
          <a:schemeClr val="bg1">
            <a:alpha val="90000"/>
          </a:schemeClr>
        </a:solidFill>
      </dgm:spPr>
      <dgm:t>
        <a:bodyPr/>
        <a:lstStyle/>
        <a:p>
          <a:pPr>
            <a:buFont typeface="+mj-lt"/>
            <a:buAutoNum type="arabicPeriod" startAt="6"/>
          </a:pPr>
          <a:r>
            <a:rPr lang="en-CA" sz="1600" b="1">
              <a:solidFill>
                <a:srgbClr val="A6A6A6"/>
              </a:solidFill>
              <a:latin typeface="Arial"/>
              <a:cs typeface="Arial"/>
            </a:rPr>
            <a:t> Financial resource allocation</a:t>
          </a:r>
          <a:endParaRPr lang="en-US" sz="1600" b="1">
            <a:solidFill>
              <a:srgbClr val="A6A6A6"/>
            </a:solidFill>
            <a:latin typeface="Arial"/>
            <a:cs typeface="Arial"/>
          </a:endParaRPr>
        </a:p>
      </dgm:t>
    </dgm:pt>
    <dgm:pt modelId="{C813FB9E-4DE2-4186-B2F2-2282B718D824}" type="parTrans" cxnId="{72B4CD85-B7F5-4C44-B404-62EF0F9CE148}">
      <dgm:prSet/>
      <dgm:spPr/>
      <dgm:t>
        <a:bodyPr/>
        <a:lstStyle/>
        <a:p>
          <a:endParaRPr lang="en-US">
            <a:latin typeface="Arial"/>
            <a:cs typeface="Arial"/>
          </a:endParaRPr>
        </a:p>
      </dgm:t>
    </dgm:pt>
    <dgm:pt modelId="{629BAAE4-CCD3-4595-AC4A-C66EC9134C1E}" type="sibTrans" cxnId="{72B4CD85-B7F5-4C44-B404-62EF0F9CE148}">
      <dgm:prSet/>
      <dgm:spPr/>
      <dgm:t>
        <a:bodyPr/>
        <a:lstStyle/>
        <a:p>
          <a:endParaRPr lang="en-US">
            <a:latin typeface="Arial"/>
            <a:cs typeface="Arial"/>
          </a:endParaRPr>
        </a:p>
      </dgm:t>
    </dgm:pt>
    <dgm:pt modelId="{20340E55-2656-4ACF-A3A8-662DADB91ED3}">
      <dgm:prSet custT="1"/>
      <dgm:spPr>
        <a:solidFill>
          <a:schemeClr val="bg1">
            <a:alpha val="90000"/>
          </a:schemeClr>
        </a:solidFill>
      </dgm:spPr>
      <dgm:t>
        <a:bodyPr/>
        <a:lstStyle/>
        <a:p>
          <a:pPr>
            <a:buFont typeface="+mj-lt"/>
            <a:buAutoNum type="arabicPeriod" startAt="6"/>
          </a:pPr>
          <a:r>
            <a:rPr lang="en-CA" sz="1600" b="1">
              <a:solidFill>
                <a:srgbClr val="A6A6A6"/>
              </a:solidFill>
              <a:latin typeface="Arial"/>
              <a:cs typeface="Arial"/>
            </a:rPr>
            <a:t> Gender architecture </a:t>
          </a:r>
          <a:endParaRPr lang="en-US" sz="1600" b="1">
            <a:solidFill>
              <a:srgbClr val="A6A6A6"/>
            </a:solidFill>
            <a:latin typeface="Arial"/>
            <a:cs typeface="Arial"/>
          </a:endParaRPr>
        </a:p>
      </dgm:t>
    </dgm:pt>
    <dgm:pt modelId="{FA9BE380-D4E3-42A2-AF23-A4D89F524131}" type="parTrans" cxnId="{5CC6DEA2-0622-445A-B65E-7C1A797E1B25}">
      <dgm:prSet/>
      <dgm:spPr/>
      <dgm:t>
        <a:bodyPr/>
        <a:lstStyle/>
        <a:p>
          <a:endParaRPr lang="en-US">
            <a:latin typeface="Arial"/>
            <a:cs typeface="Arial"/>
          </a:endParaRPr>
        </a:p>
      </dgm:t>
    </dgm:pt>
    <dgm:pt modelId="{B00E2F86-A935-4DA0-B6B1-32431D365C2A}" type="sibTrans" cxnId="{5CC6DEA2-0622-445A-B65E-7C1A797E1B25}">
      <dgm:prSet/>
      <dgm:spPr/>
      <dgm:t>
        <a:bodyPr/>
        <a:lstStyle/>
        <a:p>
          <a:endParaRPr lang="en-US">
            <a:latin typeface="Arial"/>
            <a:cs typeface="Arial"/>
          </a:endParaRPr>
        </a:p>
      </dgm:t>
    </dgm:pt>
    <dgm:pt modelId="{9D474C51-E979-4A4F-BE53-6BC750E099C9}">
      <dgm:prSet custT="1"/>
      <dgm:spPr>
        <a:solidFill>
          <a:schemeClr val="bg1">
            <a:alpha val="90000"/>
          </a:schemeClr>
        </a:solidFill>
      </dgm:spPr>
      <dgm:t>
        <a:bodyPr/>
        <a:lstStyle/>
        <a:p>
          <a:pPr>
            <a:buFont typeface="+mj-lt"/>
            <a:buAutoNum type="arabicPeriod" startAt="6"/>
          </a:pPr>
          <a:r>
            <a:rPr lang="en-CA" sz="1600" b="1" dirty="0">
              <a:solidFill>
                <a:srgbClr val="CD6660"/>
              </a:solidFill>
              <a:latin typeface="Arial"/>
              <a:cs typeface="Arial"/>
            </a:rPr>
            <a:t> Equal representation of women</a:t>
          </a:r>
          <a:endParaRPr lang="en-US" sz="1600" b="1" dirty="0">
            <a:solidFill>
              <a:srgbClr val="CD6660"/>
            </a:solidFill>
            <a:latin typeface="Arial"/>
            <a:cs typeface="Arial"/>
          </a:endParaRPr>
        </a:p>
      </dgm:t>
    </dgm:pt>
    <dgm:pt modelId="{98117A7F-33FA-4342-8998-A77CCA1904FF}" type="parTrans" cxnId="{6E7AD13A-474A-45DF-8325-9F4352D697DC}">
      <dgm:prSet/>
      <dgm:spPr/>
      <dgm:t>
        <a:bodyPr/>
        <a:lstStyle/>
        <a:p>
          <a:endParaRPr lang="en-US">
            <a:latin typeface="Arial"/>
            <a:cs typeface="Arial"/>
          </a:endParaRPr>
        </a:p>
      </dgm:t>
    </dgm:pt>
    <dgm:pt modelId="{D0417B70-6A00-4D68-BCE5-5C4BEE2E2119}" type="sibTrans" cxnId="{6E7AD13A-474A-45DF-8325-9F4352D697DC}">
      <dgm:prSet/>
      <dgm:spPr/>
      <dgm:t>
        <a:bodyPr/>
        <a:lstStyle/>
        <a:p>
          <a:endParaRPr lang="en-US">
            <a:latin typeface="Arial"/>
            <a:cs typeface="Arial"/>
          </a:endParaRPr>
        </a:p>
      </dgm:t>
    </dgm:pt>
    <dgm:pt modelId="{1630F32B-531C-4CDC-98B1-C5F231C8F1F6}">
      <dgm:prSet custT="1"/>
      <dgm:spPr>
        <a:solidFill>
          <a:schemeClr val="bg1">
            <a:alpha val="90000"/>
          </a:schemeClr>
        </a:solidFill>
      </dgm:spPr>
      <dgm:t>
        <a:bodyPr/>
        <a:lstStyle/>
        <a:p>
          <a:pPr>
            <a:buFont typeface="+mj-lt"/>
            <a:buAutoNum type="arabicPeriod" startAt="6"/>
          </a:pPr>
          <a:r>
            <a:rPr lang="en-CA" sz="1600" b="1" dirty="0">
              <a:solidFill>
                <a:srgbClr val="A6A6A6"/>
              </a:solidFill>
              <a:latin typeface="Arial"/>
              <a:cs typeface="Arial"/>
            </a:rPr>
            <a:t> Organizational culture</a:t>
          </a:r>
          <a:endParaRPr lang="en-US" sz="1600" b="1" dirty="0">
            <a:solidFill>
              <a:srgbClr val="A6A6A6"/>
            </a:solidFill>
            <a:latin typeface="Arial"/>
            <a:cs typeface="Arial"/>
          </a:endParaRPr>
        </a:p>
      </dgm:t>
    </dgm:pt>
    <dgm:pt modelId="{3848B07C-487C-481B-B0B4-67A79A2C9E2C}" type="parTrans" cxnId="{6C107332-92E8-445D-864B-E933B5CFE186}">
      <dgm:prSet/>
      <dgm:spPr/>
      <dgm:t>
        <a:bodyPr/>
        <a:lstStyle/>
        <a:p>
          <a:endParaRPr lang="en-US">
            <a:latin typeface="Arial"/>
            <a:cs typeface="Arial"/>
          </a:endParaRPr>
        </a:p>
      </dgm:t>
    </dgm:pt>
    <dgm:pt modelId="{1152CA26-8F5F-45F9-9FF2-B472E139608A}" type="sibTrans" cxnId="{6C107332-92E8-445D-864B-E933B5CFE186}">
      <dgm:prSet/>
      <dgm:spPr/>
      <dgm:t>
        <a:bodyPr/>
        <a:lstStyle/>
        <a:p>
          <a:endParaRPr lang="en-US">
            <a:latin typeface="Arial"/>
            <a:cs typeface="Arial"/>
          </a:endParaRPr>
        </a:p>
      </dgm:t>
    </dgm:pt>
    <dgm:pt modelId="{CCB5D36D-D6AE-498E-A4F3-56036FF71F5B}">
      <dgm:prSet custT="1"/>
      <dgm:spPr>
        <a:solidFill>
          <a:schemeClr val="bg1">
            <a:alpha val="90000"/>
          </a:schemeClr>
        </a:solidFill>
      </dgm:spPr>
      <dgm:t>
        <a:bodyPr/>
        <a:lstStyle/>
        <a:p>
          <a:pPr>
            <a:buFont typeface="+mj-lt"/>
            <a:buAutoNum type="arabicPeriod" startAt="6"/>
          </a:pPr>
          <a:r>
            <a:rPr lang="en-CA" sz="1600" b="1">
              <a:solidFill>
                <a:srgbClr val="A6A6A6"/>
              </a:solidFill>
              <a:latin typeface="Arial"/>
              <a:cs typeface="Arial"/>
            </a:rPr>
            <a:t> Capacity assessment</a:t>
          </a:r>
          <a:endParaRPr lang="en-US" sz="1600" b="1">
            <a:solidFill>
              <a:srgbClr val="A6A6A6"/>
            </a:solidFill>
            <a:latin typeface="Arial"/>
            <a:cs typeface="Arial"/>
          </a:endParaRPr>
        </a:p>
      </dgm:t>
    </dgm:pt>
    <dgm:pt modelId="{E1482299-636C-4CC7-AF00-9BEA34EF2B87}" type="parTrans" cxnId="{304E96C8-CB1D-4C18-9297-9B3F4B5ACB7C}">
      <dgm:prSet/>
      <dgm:spPr/>
      <dgm:t>
        <a:bodyPr/>
        <a:lstStyle/>
        <a:p>
          <a:endParaRPr lang="en-US">
            <a:latin typeface="Arial"/>
            <a:cs typeface="Arial"/>
          </a:endParaRPr>
        </a:p>
      </dgm:t>
    </dgm:pt>
    <dgm:pt modelId="{5A8032C8-9912-4D41-9091-ABE4DD5C6AAD}" type="sibTrans" cxnId="{304E96C8-CB1D-4C18-9297-9B3F4B5ACB7C}">
      <dgm:prSet/>
      <dgm:spPr/>
      <dgm:t>
        <a:bodyPr/>
        <a:lstStyle/>
        <a:p>
          <a:endParaRPr lang="en-US">
            <a:latin typeface="Arial"/>
            <a:cs typeface="Arial"/>
          </a:endParaRPr>
        </a:p>
      </dgm:t>
    </dgm:pt>
    <dgm:pt modelId="{0BAE7061-41F7-434A-BB99-D61C48ED7F2B}">
      <dgm:prSet custT="1"/>
      <dgm:spPr>
        <a:solidFill>
          <a:schemeClr val="bg1">
            <a:alpha val="90000"/>
          </a:schemeClr>
        </a:solidFill>
      </dgm:spPr>
      <dgm:t>
        <a:bodyPr/>
        <a:lstStyle/>
        <a:p>
          <a:pPr>
            <a:buFont typeface="+mj-lt"/>
            <a:buAutoNum type="arabicPeriod" startAt="6"/>
          </a:pPr>
          <a:r>
            <a:rPr lang="en-CA" sz="1600" b="1">
              <a:solidFill>
                <a:srgbClr val="A6A6A6"/>
              </a:solidFill>
              <a:latin typeface="Arial"/>
              <a:cs typeface="Arial"/>
            </a:rPr>
            <a:t> Capacity development</a:t>
          </a:r>
          <a:endParaRPr lang="en-US" sz="1600" b="1">
            <a:solidFill>
              <a:srgbClr val="A6A6A6"/>
            </a:solidFill>
            <a:latin typeface="Arial"/>
            <a:cs typeface="Arial"/>
          </a:endParaRPr>
        </a:p>
      </dgm:t>
    </dgm:pt>
    <dgm:pt modelId="{D0C6AA9F-955D-47BC-A6BC-66AE6D38ED2D}" type="parTrans" cxnId="{549EA95C-8F26-40D1-B1D4-FE9131EAB1D6}">
      <dgm:prSet/>
      <dgm:spPr/>
      <dgm:t>
        <a:bodyPr/>
        <a:lstStyle/>
        <a:p>
          <a:endParaRPr lang="en-US">
            <a:latin typeface="Arial"/>
            <a:cs typeface="Arial"/>
          </a:endParaRPr>
        </a:p>
      </dgm:t>
    </dgm:pt>
    <dgm:pt modelId="{455199B9-2FB9-4000-A80C-718546C77F27}" type="sibTrans" cxnId="{549EA95C-8F26-40D1-B1D4-FE9131EAB1D6}">
      <dgm:prSet/>
      <dgm:spPr/>
      <dgm:t>
        <a:bodyPr/>
        <a:lstStyle/>
        <a:p>
          <a:endParaRPr lang="en-US">
            <a:latin typeface="Arial"/>
            <a:cs typeface="Arial"/>
          </a:endParaRPr>
        </a:p>
      </dgm:t>
    </dgm:pt>
    <dgm:pt modelId="{23BE3CC7-76FB-44F3-844A-BF11E2F1B9FA}">
      <dgm:prSet custT="1"/>
      <dgm:spPr>
        <a:solidFill>
          <a:schemeClr val="bg1">
            <a:alpha val="90000"/>
          </a:schemeClr>
        </a:solidFill>
      </dgm:spPr>
      <dgm:t>
        <a:bodyPr/>
        <a:lstStyle/>
        <a:p>
          <a:pPr>
            <a:buFont typeface="+mj-lt"/>
            <a:buAutoNum type="arabicPeriod" startAt="6"/>
          </a:pPr>
          <a:r>
            <a:rPr lang="en-CA" sz="1600" b="1">
              <a:solidFill>
                <a:srgbClr val="A6A6A6"/>
              </a:solidFill>
              <a:latin typeface="Arial"/>
              <a:cs typeface="Arial"/>
            </a:rPr>
            <a:t> Knowledge and Communication</a:t>
          </a:r>
          <a:endParaRPr lang="en-US" sz="1600" b="1">
            <a:solidFill>
              <a:srgbClr val="A6A6A6"/>
            </a:solidFill>
            <a:latin typeface="Arial"/>
            <a:cs typeface="Arial"/>
          </a:endParaRPr>
        </a:p>
      </dgm:t>
    </dgm:pt>
    <dgm:pt modelId="{50F45B2C-33EE-4276-825D-8ADC6E3F6C9F}" type="parTrans" cxnId="{19E41B72-7FC6-4459-8966-3A51C2390C4E}">
      <dgm:prSet/>
      <dgm:spPr/>
      <dgm:t>
        <a:bodyPr/>
        <a:lstStyle/>
        <a:p>
          <a:endParaRPr lang="en-US">
            <a:latin typeface="Arial"/>
            <a:cs typeface="Arial"/>
          </a:endParaRPr>
        </a:p>
      </dgm:t>
    </dgm:pt>
    <dgm:pt modelId="{0ADD88A9-525F-4D2B-AC09-BE884E6F2808}" type="sibTrans" cxnId="{19E41B72-7FC6-4459-8966-3A51C2390C4E}">
      <dgm:prSet/>
      <dgm:spPr/>
      <dgm:t>
        <a:bodyPr/>
        <a:lstStyle/>
        <a:p>
          <a:endParaRPr lang="en-US">
            <a:latin typeface="Arial"/>
            <a:cs typeface="Arial"/>
          </a:endParaRPr>
        </a:p>
      </dgm:t>
    </dgm:pt>
    <dgm:pt modelId="{74CCEB08-9A3C-477B-86B8-8E9EF9DE55AA}">
      <dgm:prSet custT="1"/>
      <dgm:spPr>
        <a:solidFill>
          <a:schemeClr val="bg1">
            <a:alpha val="90000"/>
          </a:schemeClr>
        </a:solidFill>
      </dgm:spPr>
      <dgm:t>
        <a:bodyPr/>
        <a:lstStyle/>
        <a:p>
          <a:pPr>
            <a:buFont typeface="+mj-lt"/>
            <a:buAutoNum type="arabicPeriod" startAt="6"/>
          </a:pPr>
          <a:r>
            <a:rPr lang="en-CA" sz="1600" b="1">
              <a:solidFill>
                <a:srgbClr val="A6A6A6"/>
              </a:solidFill>
              <a:latin typeface="Arial"/>
              <a:cs typeface="Arial"/>
            </a:rPr>
            <a:t> Coherence</a:t>
          </a:r>
          <a:endParaRPr lang="en-US" sz="1600" b="1">
            <a:solidFill>
              <a:srgbClr val="A6A6A6"/>
            </a:solidFill>
            <a:latin typeface="Arial"/>
            <a:cs typeface="Arial"/>
          </a:endParaRPr>
        </a:p>
      </dgm:t>
    </dgm:pt>
    <dgm:pt modelId="{1A08F7C0-6B8A-48C7-B814-660AA29CAF5B}" type="parTrans" cxnId="{2497EB71-EC60-4E87-9308-702B4E8CCD3C}">
      <dgm:prSet/>
      <dgm:spPr/>
      <dgm:t>
        <a:bodyPr/>
        <a:lstStyle/>
        <a:p>
          <a:endParaRPr lang="en-US">
            <a:latin typeface="Arial"/>
            <a:cs typeface="Arial"/>
          </a:endParaRPr>
        </a:p>
      </dgm:t>
    </dgm:pt>
    <dgm:pt modelId="{E838029E-663C-44EA-BA2F-7A02167BA21E}" type="sibTrans" cxnId="{2497EB71-EC60-4E87-9308-702B4E8CCD3C}">
      <dgm:prSet/>
      <dgm:spPr/>
      <dgm:t>
        <a:bodyPr/>
        <a:lstStyle/>
        <a:p>
          <a:endParaRPr lang="en-US">
            <a:latin typeface="Arial"/>
            <a:cs typeface="Arial"/>
          </a:endParaRPr>
        </a:p>
      </dgm:t>
    </dgm:pt>
    <dgm:pt modelId="{64EFEC96-2F5A-4FD6-B089-E396C50D8C26}" type="pres">
      <dgm:prSet presAssocID="{8BBEC057-E46D-4BD8-9DF8-D265E52824C5}" presName="Name0" presStyleCnt="0">
        <dgm:presLayoutVars>
          <dgm:dir/>
          <dgm:animLvl val="lvl"/>
          <dgm:resizeHandles val="exact"/>
        </dgm:presLayoutVars>
      </dgm:prSet>
      <dgm:spPr/>
    </dgm:pt>
    <dgm:pt modelId="{08CB4681-ADBC-4E20-A1B0-2E528983D28B}" type="pres">
      <dgm:prSet presAssocID="{1D32EA94-59B3-4259-86BA-10C07BB8B9F6}" presName="linNode" presStyleCnt="0"/>
      <dgm:spPr/>
    </dgm:pt>
    <dgm:pt modelId="{0A09C7EA-AB80-404E-9F4C-F502DBCA8162}" type="pres">
      <dgm:prSet presAssocID="{1D32EA94-59B3-4259-86BA-10C07BB8B9F6}" presName="parentText" presStyleLbl="node1" presStyleIdx="0" presStyleCnt="2" custScaleY="60885">
        <dgm:presLayoutVars>
          <dgm:chMax val="1"/>
          <dgm:bulletEnabled val="1"/>
        </dgm:presLayoutVars>
      </dgm:prSet>
      <dgm:spPr/>
    </dgm:pt>
    <dgm:pt modelId="{62A825D0-5AEE-444D-B264-6185A3C373AF}" type="pres">
      <dgm:prSet presAssocID="{1D32EA94-59B3-4259-86BA-10C07BB8B9F6}" presName="descendantText" presStyleLbl="alignAccFollowNode1" presStyleIdx="0" presStyleCnt="2" custScaleY="76182" custLinFactNeighborX="-4748">
        <dgm:presLayoutVars>
          <dgm:bulletEnabled val="1"/>
        </dgm:presLayoutVars>
      </dgm:prSet>
      <dgm:spPr/>
    </dgm:pt>
    <dgm:pt modelId="{27EAEB6A-066D-40E3-A3CC-5EA67D72F662}" type="pres">
      <dgm:prSet presAssocID="{804AC9AF-EDC1-4165-82F2-41FC0E88015B}" presName="sp" presStyleCnt="0"/>
      <dgm:spPr/>
    </dgm:pt>
    <dgm:pt modelId="{DC8CBAA5-70F6-43A2-B945-7B0882CE0F98}" type="pres">
      <dgm:prSet presAssocID="{A8A96F5B-0AC3-4E1F-BEC1-A28B74432315}" presName="linNode" presStyleCnt="0"/>
      <dgm:spPr/>
    </dgm:pt>
    <dgm:pt modelId="{3440EE13-F9E2-45CC-963E-9C299463C1B9}" type="pres">
      <dgm:prSet presAssocID="{A8A96F5B-0AC3-4E1F-BEC1-A28B74432315}" presName="parentText" presStyleLbl="node1" presStyleIdx="1" presStyleCnt="2" custScaleY="137229" custLinFactNeighborX="0" custLinFactNeighborY="3952">
        <dgm:presLayoutVars>
          <dgm:chMax val="1"/>
          <dgm:bulletEnabled val="1"/>
        </dgm:presLayoutVars>
      </dgm:prSet>
      <dgm:spPr/>
    </dgm:pt>
    <dgm:pt modelId="{DC0A6954-3D4E-420E-A76E-D31A5EA7C29B}" type="pres">
      <dgm:prSet presAssocID="{A8A96F5B-0AC3-4E1F-BEC1-A28B74432315}" presName="descendantText" presStyleLbl="alignAccFollowNode1" presStyleIdx="1" presStyleCnt="2" custScaleY="163604" custLinFactNeighborX="-2524" custLinFactNeighborY="-38">
        <dgm:presLayoutVars>
          <dgm:bulletEnabled val="1"/>
        </dgm:presLayoutVars>
      </dgm:prSet>
      <dgm:spPr/>
    </dgm:pt>
  </dgm:ptLst>
  <dgm:cxnLst>
    <dgm:cxn modelId="{6F1CEC01-9E66-4332-A8A9-AF864BB8C184}" srcId="{A8A96F5B-0AC3-4E1F-BEC1-A28B74432315}" destId="{2100B009-6E0C-474C-80BE-2E8C5313C0C2}" srcOrd="2" destOrd="0" parTransId="{892B1691-463F-4B63-B518-32D6394FCDD0}" sibTransId="{BA459DD1-4E85-4020-B5D6-124F9B2F6026}"/>
    <dgm:cxn modelId="{83617D08-8096-44AA-AAA7-4102EF9590CB}" srcId="{A8A96F5B-0AC3-4E1F-BEC1-A28B74432315}" destId="{A07D8EAB-E34F-4A68-9A39-2B10AFC8A281}" srcOrd="3" destOrd="0" parTransId="{66C0267B-45C7-43B2-9FE7-10206EE9F357}" sibTransId="{A1D246B3-D238-4010-8CE2-D7304D5669F2}"/>
    <dgm:cxn modelId="{CACFF009-754C-664E-A480-123761C217BE}" type="presOf" srcId="{2100B009-6E0C-474C-80BE-2E8C5313C0C2}" destId="{DC0A6954-3D4E-420E-A76E-D31A5EA7C29B}" srcOrd="0" destOrd="2" presId="urn:microsoft.com/office/officeart/2005/8/layout/vList5"/>
    <dgm:cxn modelId="{E79F7222-FB83-164F-BB53-791C9C88047C}" type="presOf" srcId="{EFFA604E-4260-4AC9-A8BA-FFC6C3AB732D}" destId="{62A825D0-5AEE-444D-B264-6185A3C373AF}" srcOrd="0" destOrd="0" presId="urn:microsoft.com/office/officeart/2005/8/layout/vList5"/>
    <dgm:cxn modelId="{D5F38422-781E-4AD0-8E10-80E635EA383B}" srcId="{8BBEC057-E46D-4BD8-9DF8-D265E52824C5}" destId="{A8A96F5B-0AC3-4E1F-BEC1-A28B74432315}" srcOrd="1" destOrd="0" parTransId="{45CFE541-E255-4FBE-B469-4C6B83D31754}" sibTransId="{83E5E30B-6F6A-4DC6-99B5-F475BE181D9D}"/>
    <dgm:cxn modelId="{36E0C528-9A7F-4065-83DA-BBC3608B8EB7}" srcId="{1D32EA94-59B3-4259-86BA-10C07BB8B9F6}" destId="{62EFEA9C-9CEC-4D5B-BB74-FC9AD2B92CA4}" srcOrd="2" destOrd="0" parTransId="{3E6ACC1A-1FDD-498C-9765-20B2A0787FFC}" sibTransId="{2DE32682-E0A8-407D-B406-C7181AAA5B18}"/>
    <dgm:cxn modelId="{6C107332-92E8-445D-864B-E933B5CFE186}" srcId="{A8A96F5B-0AC3-4E1F-BEC1-A28B74432315}" destId="{1630F32B-531C-4CDC-98B1-C5F231C8F1F6}" srcOrd="7" destOrd="0" parTransId="{3848B07C-487C-481B-B0B4-67A79A2C9E2C}" sibTransId="{1152CA26-8F5F-45F9-9FF2-B472E139608A}"/>
    <dgm:cxn modelId="{A3930A34-150B-AB46-9035-5B2D3032FF5C}" type="presOf" srcId="{0BAE7061-41F7-434A-BB99-D61C48ED7F2B}" destId="{DC0A6954-3D4E-420E-A76E-D31A5EA7C29B}" srcOrd="0" destOrd="9" presId="urn:microsoft.com/office/officeart/2005/8/layout/vList5"/>
    <dgm:cxn modelId="{C8CCD037-8861-EE47-9205-AA291F9618BB}" type="presOf" srcId="{D669C44F-E765-44D8-8704-1FFE66EF7AC6}" destId="{62A825D0-5AEE-444D-B264-6185A3C373AF}" srcOrd="0" destOrd="3" presId="urn:microsoft.com/office/officeart/2005/8/layout/vList5"/>
    <dgm:cxn modelId="{8CFB5138-C987-5940-A31F-2990739AB134}" type="presOf" srcId="{74CCEB08-9A3C-477B-86B8-8E9EF9DE55AA}" destId="{DC0A6954-3D4E-420E-A76E-D31A5EA7C29B}" srcOrd="0" destOrd="11" presId="urn:microsoft.com/office/officeart/2005/8/layout/vList5"/>
    <dgm:cxn modelId="{65D6DC38-D8AB-EA4E-8C12-27DCCF9A3AAC}" type="presOf" srcId="{20340E55-2656-4ACF-A3A8-662DADB91ED3}" destId="{DC0A6954-3D4E-420E-A76E-D31A5EA7C29B}" srcOrd="0" destOrd="5" presId="urn:microsoft.com/office/officeart/2005/8/layout/vList5"/>
    <dgm:cxn modelId="{6E7AD13A-474A-45DF-8325-9F4352D697DC}" srcId="{A8A96F5B-0AC3-4E1F-BEC1-A28B74432315}" destId="{9D474C51-E979-4A4F-BE53-6BC750E099C9}" srcOrd="6" destOrd="0" parTransId="{98117A7F-33FA-4342-8998-A77CCA1904FF}" sibTransId="{D0417B70-6A00-4D68-BCE5-5C4BEE2E2119}"/>
    <dgm:cxn modelId="{549EA95C-8F26-40D1-B1D4-FE9131EAB1D6}" srcId="{A8A96F5B-0AC3-4E1F-BEC1-A28B74432315}" destId="{0BAE7061-41F7-434A-BB99-D61C48ED7F2B}" srcOrd="9" destOrd="0" parTransId="{D0C6AA9F-955D-47BC-A6BC-66AE6D38ED2D}" sibTransId="{455199B9-2FB9-4000-A80C-718546C77F27}"/>
    <dgm:cxn modelId="{3760CD5F-7171-D94C-9BBE-C404D3C69687}" type="presOf" srcId="{43C2A77E-2054-498B-8C7B-0A216B54556F}" destId="{DC0A6954-3D4E-420E-A76E-D31A5EA7C29B}" srcOrd="0" destOrd="0" presId="urn:microsoft.com/office/officeart/2005/8/layout/vList5"/>
    <dgm:cxn modelId="{35AD754F-732F-49F8-A1B6-69BBD7B4BE31}" srcId="{1D32EA94-59B3-4259-86BA-10C07BB8B9F6}" destId="{74330DE2-A116-4944-90E7-9D5125C05D20}" srcOrd="4" destOrd="0" parTransId="{D1152193-049C-4EA7-B41B-7F7D387EDCBB}" sibTransId="{F30D61FD-D824-4012-974B-F26593B4B8EF}"/>
    <dgm:cxn modelId="{2497EB71-EC60-4E87-9308-702B4E8CCD3C}" srcId="{A8A96F5B-0AC3-4E1F-BEC1-A28B74432315}" destId="{74CCEB08-9A3C-477B-86B8-8E9EF9DE55AA}" srcOrd="11" destOrd="0" parTransId="{1A08F7C0-6B8A-48C7-B814-660AA29CAF5B}" sibTransId="{E838029E-663C-44EA-BA2F-7A02167BA21E}"/>
    <dgm:cxn modelId="{19E41B72-7FC6-4459-8966-3A51C2390C4E}" srcId="{A8A96F5B-0AC3-4E1F-BEC1-A28B74432315}" destId="{23BE3CC7-76FB-44F3-844A-BF11E2F1B9FA}" srcOrd="10" destOrd="0" parTransId="{50F45B2C-33EE-4276-825D-8ADC6E3F6C9F}" sibTransId="{0ADD88A9-525F-4D2B-AC09-BE884E6F2808}"/>
    <dgm:cxn modelId="{E90DAC78-4E6D-A141-92B9-55450117FB4C}" type="presOf" srcId="{74330DE2-A116-4944-90E7-9D5125C05D20}" destId="{62A825D0-5AEE-444D-B264-6185A3C373AF}" srcOrd="0" destOrd="4" presId="urn:microsoft.com/office/officeart/2005/8/layout/vList5"/>
    <dgm:cxn modelId="{72B4CD85-B7F5-4C44-B404-62EF0F9CE148}" srcId="{A8A96F5B-0AC3-4E1F-BEC1-A28B74432315}" destId="{0F8AFBEC-DB37-4655-ACEF-E1C144F9997E}" srcOrd="4" destOrd="0" parTransId="{C813FB9E-4DE2-4186-B2F2-2282B718D824}" sibTransId="{629BAAE4-CCD3-4595-AC4A-C66EC9134C1E}"/>
    <dgm:cxn modelId="{88DE1087-50BD-4253-B9ED-35B65CA0BCF2}" srcId="{1D32EA94-59B3-4259-86BA-10C07BB8B9F6}" destId="{EFFA604E-4260-4AC9-A8BA-FFC6C3AB732D}" srcOrd="0" destOrd="0" parTransId="{4028F2B0-76A4-4BA0-BD94-E000804E1DBD}" sibTransId="{B1DC3D9C-800C-435D-9715-4053095E11D8}"/>
    <dgm:cxn modelId="{5B7B6887-E0F4-49A2-8873-49F259A524AF}" srcId="{1D32EA94-59B3-4259-86BA-10C07BB8B9F6}" destId="{2A6D1B4E-9A9A-4E1C-B7E1-4B4F0B9FA1C6}" srcOrd="1" destOrd="0" parTransId="{C05BC4F6-4EA6-4E58-9FAE-BE0E3F80336B}" sibTransId="{D01ACC90-2B4D-4E5E-93CC-33FE85005380}"/>
    <dgm:cxn modelId="{98090B8D-81A1-8E48-B239-E2B06253EB77}" type="presOf" srcId="{84971361-8FAA-417C-A452-1CADE3FEA7E5}" destId="{DC0A6954-3D4E-420E-A76E-D31A5EA7C29B}" srcOrd="0" destOrd="1" presId="urn:microsoft.com/office/officeart/2005/8/layout/vList5"/>
    <dgm:cxn modelId="{06A03991-4B14-6240-BD9A-F05D14732870}" type="presOf" srcId="{62EFEA9C-9CEC-4D5B-BB74-FC9AD2B92CA4}" destId="{62A825D0-5AEE-444D-B264-6185A3C373AF}" srcOrd="0" destOrd="2" presId="urn:microsoft.com/office/officeart/2005/8/layout/vList5"/>
    <dgm:cxn modelId="{03F86A92-DAD1-E14B-826D-B509CD305BDE}" type="presOf" srcId="{2A6D1B4E-9A9A-4E1C-B7E1-4B4F0B9FA1C6}" destId="{62A825D0-5AEE-444D-B264-6185A3C373AF}" srcOrd="0" destOrd="1" presId="urn:microsoft.com/office/officeart/2005/8/layout/vList5"/>
    <dgm:cxn modelId="{DFE66F95-4DD1-1343-9B16-E2360E55A05B}" type="presOf" srcId="{8BBEC057-E46D-4BD8-9DF8-D265E52824C5}" destId="{64EFEC96-2F5A-4FD6-B089-E396C50D8C26}" srcOrd="0" destOrd="0" presId="urn:microsoft.com/office/officeart/2005/8/layout/vList5"/>
    <dgm:cxn modelId="{C48B5CA1-718D-476D-88FA-A2A05D096A97}" srcId="{8BBEC057-E46D-4BD8-9DF8-D265E52824C5}" destId="{1D32EA94-59B3-4259-86BA-10C07BB8B9F6}" srcOrd="0" destOrd="0" parTransId="{BA221E90-F88D-4DE8-A689-3FC4FF8CCC7F}" sibTransId="{804AC9AF-EDC1-4165-82F2-41FC0E88015B}"/>
    <dgm:cxn modelId="{5CC6DEA2-0622-445A-B65E-7C1A797E1B25}" srcId="{A8A96F5B-0AC3-4E1F-BEC1-A28B74432315}" destId="{20340E55-2656-4ACF-A3A8-662DADB91ED3}" srcOrd="5" destOrd="0" parTransId="{FA9BE380-D4E3-42A2-AF23-A4D89F524131}" sibTransId="{B00E2F86-A935-4DA0-B6B1-32431D365C2A}"/>
    <dgm:cxn modelId="{164973AB-1DDD-084D-87C9-8CD7686FA5CC}" type="presOf" srcId="{0F8AFBEC-DB37-4655-ACEF-E1C144F9997E}" destId="{DC0A6954-3D4E-420E-A76E-D31A5EA7C29B}" srcOrd="0" destOrd="4" presId="urn:microsoft.com/office/officeart/2005/8/layout/vList5"/>
    <dgm:cxn modelId="{1C231EAC-1376-3444-AFC7-C8E04C56F8ED}" type="presOf" srcId="{23BE3CC7-76FB-44F3-844A-BF11E2F1B9FA}" destId="{DC0A6954-3D4E-420E-A76E-D31A5EA7C29B}" srcOrd="0" destOrd="10" presId="urn:microsoft.com/office/officeart/2005/8/layout/vList5"/>
    <dgm:cxn modelId="{473905BE-E471-4825-8DEB-C0B4497FC9B5}" srcId="{1D32EA94-59B3-4259-86BA-10C07BB8B9F6}" destId="{D669C44F-E765-44D8-8704-1FFE66EF7AC6}" srcOrd="3" destOrd="0" parTransId="{519B22A9-486E-4B18-B547-FC8458B902A9}" sibTransId="{615F956B-1607-4440-9037-EF8751557599}"/>
    <dgm:cxn modelId="{92EF77C7-B7B5-044B-B111-A7488D865CFE}" type="presOf" srcId="{CCB5D36D-D6AE-498E-A4F3-56036FF71F5B}" destId="{DC0A6954-3D4E-420E-A76E-D31A5EA7C29B}" srcOrd="0" destOrd="8" presId="urn:microsoft.com/office/officeart/2005/8/layout/vList5"/>
    <dgm:cxn modelId="{304E96C8-CB1D-4C18-9297-9B3F4B5ACB7C}" srcId="{A8A96F5B-0AC3-4E1F-BEC1-A28B74432315}" destId="{CCB5D36D-D6AE-498E-A4F3-56036FF71F5B}" srcOrd="8" destOrd="0" parTransId="{E1482299-636C-4CC7-AF00-9BEA34EF2B87}" sibTransId="{5A8032C8-9912-4D41-9091-ABE4DD5C6AAD}"/>
    <dgm:cxn modelId="{B85504CA-1F6F-D747-88CD-D5DF7F75ABF6}" type="presOf" srcId="{A07D8EAB-E34F-4A68-9A39-2B10AFC8A281}" destId="{DC0A6954-3D4E-420E-A76E-D31A5EA7C29B}" srcOrd="0" destOrd="3" presId="urn:microsoft.com/office/officeart/2005/8/layout/vList5"/>
    <dgm:cxn modelId="{CD5C5ACB-843D-464E-94BF-966135CE2B06}" srcId="{A8A96F5B-0AC3-4E1F-BEC1-A28B74432315}" destId="{43C2A77E-2054-498B-8C7B-0A216B54556F}" srcOrd="0" destOrd="0" parTransId="{CD078E34-4867-4DE8-B2B7-03F4AB207649}" sibTransId="{5A8DE667-4F0F-442D-98EE-9ECEF05A3BB5}"/>
    <dgm:cxn modelId="{080888D1-90DF-3D48-9EAD-027EBC4FA72A}" type="presOf" srcId="{1630F32B-531C-4CDC-98B1-C5F231C8F1F6}" destId="{DC0A6954-3D4E-420E-A76E-D31A5EA7C29B}" srcOrd="0" destOrd="7" presId="urn:microsoft.com/office/officeart/2005/8/layout/vList5"/>
    <dgm:cxn modelId="{B0850CD5-7EBD-4978-8CC6-2B6832F4D7EB}" srcId="{A8A96F5B-0AC3-4E1F-BEC1-A28B74432315}" destId="{84971361-8FAA-417C-A452-1CADE3FEA7E5}" srcOrd="1" destOrd="0" parTransId="{8484D878-CA7A-4326-BB09-66EDACC61740}" sibTransId="{41A60D36-2C6E-42D6-A4C7-275137A0B40E}"/>
    <dgm:cxn modelId="{5CBDFED6-B967-AC4F-B608-0549E4DAA0B7}" type="presOf" srcId="{9D474C51-E979-4A4F-BE53-6BC750E099C9}" destId="{DC0A6954-3D4E-420E-A76E-D31A5EA7C29B}" srcOrd="0" destOrd="6" presId="urn:microsoft.com/office/officeart/2005/8/layout/vList5"/>
    <dgm:cxn modelId="{08A3CEFD-CCE4-5A42-9ED2-47E63DCDFA30}" type="presOf" srcId="{1D32EA94-59B3-4259-86BA-10C07BB8B9F6}" destId="{0A09C7EA-AB80-404E-9F4C-F502DBCA8162}" srcOrd="0" destOrd="0" presId="urn:microsoft.com/office/officeart/2005/8/layout/vList5"/>
    <dgm:cxn modelId="{934144FF-06B3-2E4C-B4C7-97A89B433FB1}" type="presOf" srcId="{A8A96F5B-0AC3-4E1F-BEC1-A28B74432315}" destId="{3440EE13-F9E2-45CC-963E-9C299463C1B9}" srcOrd="0" destOrd="0" presId="urn:microsoft.com/office/officeart/2005/8/layout/vList5"/>
    <dgm:cxn modelId="{D0BCDC81-1935-CA4D-AC81-118B9E1AEF7B}" type="presParOf" srcId="{64EFEC96-2F5A-4FD6-B089-E396C50D8C26}" destId="{08CB4681-ADBC-4E20-A1B0-2E528983D28B}" srcOrd="0" destOrd="0" presId="urn:microsoft.com/office/officeart/2005/8/layout/vList5"/>
    <dgm:cxn modelId="{491FDF36-286F-3B47-912B-7F507B686900}" type="presParOf" srcId="{08CB4681-ADBC-4E20-A1B0-2E528983D28B}" destId="{0A09C7EA-AB80-404E-9F4C-F502DBCA8162}" srcOrd="0" destOrd="0" presId="urn:microsoft.com/office/officeart/2005/8/layout/vList5"/>
    <dgm:cxn modelId="{C24B574D-D1B1-9C4E-9C3C-623AFADB95B9}" type="presParOf" srcId="{08CB4681-ADBC-4E20-A1B0-2E528983D28B}" destId="{62A825D0-5AEE-444D-B264-6185A3C373AF}" srcOrd="1" destOrd="0" presId="urn:microsoft.com/office/officeart/2005/8/layout/vList5"/>
    <dgm:cxn modelId="{62F9A17F-13FA-294A-A457-A16F53F815DF}" type="presParOf" srcId="{64EFEC96-2F5A-4FD6-B089-E396C50D8C26}" destId="{27EAEB6A-066D-40E3-A3CC-5EA67D72F662}" srcOrd="1" destOrd="0" presId="urn:microsoft.com/office/officeart/2005/8/layout/vList5"/>
    <dgm:cxn modelId="{D8D37B58-4ACB-6145-8072-30CBDEC8C9AB}" type="presParOf" srcId="{64EFEC96-2F5A-4FD6-B089-E396C50D8C26}" destId="{DC8CBAA5-70F6-43A2-B945-7B0882CE0F98}" srcOrd="2" destOrd="0" presId="urn:microsoft.com/office/officeart/2005/8/layout/vList5"/>
    <dgm:cxn modelId="{274CF363-CD95-7146-996B-365F57374E59}" type="presParOf" srcId="{DC8CBAA5-70F6-43A2-B945-7B0882CE0F98}" destId="{3440EE13-F9E2-45CC-963E-9C299463C1B9}" srcOrd="0" destOrd="0" presId="urn:microsoft.com/office/officeart/2005/8/layout/vList5"/>
    <dgm:cxn modelId="{5C0CDA81-AFA6-D840-AD94-83811CED8865}" type="presParOf" srcId="{DC8CBAA5-70F6-43A2-B945-7B0882CE0F98}" destId="{DC0A6954-3D4E-420E-A76E-D31A5EA7C29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C10AD-F00A-451E-B86D-C15FFA5B09CC}">
      <dsp:nvSpPr>
        <dsp:cNvPr id="0" name=""/>
        <dsp:cNvSpPr/>
      </dsp:nvSpPr>
      <dsp:spPr>
        <a:xfrm>
          <a:off x="1548087" y="45919"/>
          <a:ext cx="2204131" cy="2204131"/>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bg1">
                  <a:lumMod val="50000"/>
                </a:schemeClr>
              </a:solidFill>
              <a:latin typeface="Arial" panose="020B0604020202020204" pitchFamily="34" charset="0"/>
              <a:cs typeface="Arial" panose="020B0604020202020204" pitchFamily="34" charset="0"/>
            </a:rPr>
            <a:t>International legal framework</a:t>
          </a:r>
        </a:p>
      </dsp:txBody>
      <dsp:txXfrm>
        <a:off x="1841971" y="431642"/>
        <a:ext cx="1616363" cy="991859"/>
      </dsp:txXfrm>
    </dsp:sp>
    <dsp:sp modelId="{58E5416B-B5FB-4445-92B3-16FB10E703B6}">
      <dsp:nvSpPr>
        <dsp:cNvPr id="0" name=""/>
        <dsp:cNvSpPr/>
      </dsp:nvSpPr>
      <dsp:spPr>
        <a:xfrm>
          <a:off x="2343411" y="1423501"/>
          <a:ext cx="2204131" cy="2204131"/>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bg1">
                  <a:lumMod val="50000"/>
                </a:schemeClr>
              </a:solidFill>
              <a:latin typeface="Arial" panose="020B0604020202020204" pitchFamily="34" charset="0"/>
              <a:cs typeface="Arial" panose="020B0604020202020204" pitchFamily="34" charset="0"/>
            </a:rPr>
            <a:t>UN framework</a:t>
          </a:r>
        </a:p>
      </dsp:txBody>
      <dsp:txXfrm>
        <a:off x="3017508" y="1992902"/>
        <a:ext cx="1322479" cy="1212272"/>
      </dsp:txXfrm>
    </dsp:sp>
    <dsp:sp modelId="{3A56BF29-3EFD-4C85-9898-5EC66E799FB3}">
      <dsp:nvSpPr>
        <dsp:cNvPr id="0" name=""/>
        <dsp:cNvSpPr/>
      </dsp:nvSpPr>
      <dsp:spPr>
        <a:xfrm>
          <a:off x="814501" y="1395707"/>
          <a:ext cx="2204131" cy="2204131"/>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GB" sz="2200" kern="1200" noProof="0" dirty="0">
              <a:solidFill>
                <a:schemeClr val="bg1">
                  <a:lumMod val="50000"/>
                </a:schemeClr>
              </a:solidFill>
              <a:latin typeface="Arial" panose="020B0604020202020204" pitchFamily="34" charset="0"/>
              <a:cs typeface="Arial" panose="020B0604020202020204" pitchFamily="34" charset="0"/>
            </a:rPr>
            <a:t>SDGs</a:t>
          </a:r>
        </a:p>
      </dsp:txBody>
      <dsp:txXfrm>
        <a:off x="1022056" y="1965108"/>
        <a:ext cx="1322479" cy="1212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825D0-5AEE-444D-B264-6185A3C373AF}">
      <dsp:nvSpPr>
        <dsp:cNvPr id="0" name=""/>
        <dsp:cNvSpPr/>
      </dsp:nvSpPr>
      <dsp:spPr>
        <a:xfrm rot="5400000">
          <a:off x="4833873" y="-1936761"/>
          <a:ext cx="1533628" cy="5407152"/>
        </a:xfrm>
        <a:prstGeom prst="round2Same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mj-lt"/>
            <a:buAutoNum type="arabicPeriod"/>
          </a:pPr>
          <a:r>
            <a:rPr lang="en-US" sz="1600" b="1" i="0" u="none" kern="1200" spc="0" dirty="0">
              <a:solidFill>
                <a:srgbClr val="CD6660"/>
              </a:solidFill>
              <a:latin typeface="Arial"/>
              <a:cs typeface="Arial"/>
            </a:rPr>
            <a:t> Commitment to gender-related SDG results</a:t>
          </a:r>
          <a:endParaRPr lang="en-US" sz="1600" b="1" kern="1200" spc="0" dirty="0">
            <a:solidFill>
              <a:srgbClr val="CD6660"/>
            </a:solidFill>
            <a:latin typeface="Arial"/>
            <a:cs typeface="Arial"/>
          </a:endParaRPr>
        </a:p>
        <a:p>
          <a:pPr marL="171450" lvl="1" indent="-171450" algn="l" defTabSz="711200">
            <a:lnSpc>
              <a:spcPct val="90000"/>
            </a:lnSpc>
            <a:spcBef>
              <a:spcPct val="0"/>
            </a:spcBef>
            <a:spcAft>
              <a:spcPct val="15000"/>
            </a:spcAft>
            <a:buFont typeface="+mj-lt"/>
            <a:buAutoNum type="arabicPeriod"/>
          </a:pPr>
          <a:r>
            <a:rPr lang="en-US" sz="1600" b="1" i="0" u="none" kern="1200" spc="0" dirty="0">
              <a:solidFill>
                <a:srgbClr val="CD6660"/>
              </a:solidFill>
              <a:latin typeface="Arial"/>
              <a:cs typeface="Arial"/>
            </a:rPr>
            <a:t> </a:t>
          </a:r>
          <a:r>
            <a:rPr lang="en-CA" sz="1600" b="1" i="0" u="none" kern="1200" spc="0" dirty="0">
              <a:solidFill>
                <a:srgbClr val="CD6660"/>
              </a:solidFill>
              <a:latin typeface="Arial"/>
              <a:cs typeface="Arial"/>
            </a:rPr>
            <a:t>Reporting on gender-related results</a:t>
          </a:r>
          <a:endParaRPr lang="en-US" sz="1600" b="1" kern="1200" spc="0" dirty="0">
            <a:solidFill>
              <a:srgbClr val="CD6660"/>
            </a:solidFill>
            <a:latin typeface="Arial"/>
            <a:cs typeface="Arial"/>
          </a:endParaRPr>
        </a:p>
        <a:p>
          <a:pPr marL="171450" lvl="1" indent="-171450" algn="l" defTabSz="711200">
            <a:lnSpc>
              <a:spcPct val="90000"/>
            </a:lnSpc>
            <a:spcBef>
              <a:spcPct val="0"/>
            </a:spcBef>
            <a:spcAft>
              <a:spcPct val="15000"/>
            </a:spcAft>
            <a:buFont typeface="+mj-lt"/>
            <a:buAutoNum type="arabicPeriod"/>
          </a:pPr>
          <a:r>
            <a:rPr lang="en-CA" sz="1600" b="1" kern="1200" spc="0" dirty="0">
              <a:solidFill>
                <a:srgbClr val="CD6660"/>
              </a:solidFill>
              <a:latin typeface="Arial"/>
              <a:cs typeface="Arial"/>
            </a:rPr>
            <a:t> Programmatic results on gender equality and the empowerment of women</a:t>
          </a:r>
          <a:endParaRPr lang="en-US" sz="1600" b="1" kern="1200" spc="0" dirty="0">
            <a:solidFill>
              <a:srgbClr val="CD6660"/>
            </a:solidFill>
            <a:latin typeface="Arial"/>
            <a:cs typeface="Arial"/>
          </a:endParaRPr>
        </a:p>
        <a:p>
          <a:pPr marL="171450" lvl="1" indent="-171450" algn="l" defTabSz="711200">
            <a:lnSpc>
              <a:spcPct val="90000"/>
            </a:lnSpc>
            <a:spcBef>
              <a:spcPct val="0"/>
            </a:spcBef>
            <a:spcAft>
              <a:spcPct val="15000"/>
            </a:spcAft>
            <a:buFont typeface="+mj-lt"/>
            <a:buAutoNum type="arabicPeriod"/>
          </a:pPr>
          <a:r>
            <a:rPr lang="en-CA" sz="1600" b="1" kern="1200" spc="0" dirty="0">
              <a:solidFill>
                <a:srgbClr val="A6A6A6"/>
              </a:solidFill>
              <a:latin typeface="Arial"/>
              <a:cs typeface="Arial"/>
            </a:rPr>
            <a:t> Evaluation</a:t>
          </a:r>
          <a:endParaRPr lang="en-US" sz="1600" b="1" kern="1200" spc="0" dirty="0">
            <a:solidFill>
              <a:srgbClr val="A6A6A6"/>
            </a:solidFill>
            <a:latin typeface="Arial"/>
            <a:cs typeface="Arial"/>
          </a:endParaRPr>
        </a:p>
        <a:p>
          <a:pPr marL="171450" lvl="1" indent="-171450" algn="l" defTabSz="711200">
            <a:lnSpc>
              <a:spcPct val="90000"/>
            </a:lnSpc>
            <a:spcBef>
              <a:spcPct val="0"/>
            </a:spcBef>
            <a:spcAft>
              <a:spcPct val="15000"/>
            </a:spcAft>
            <a:buFont typeface="+mj-lt"/>
            <a:buAutoNum type="arabicPeriod"/>
          </a:pPr>
          <a:r>
            <a:rPr lang="en-CA" sz="1600" b="1" kern="1200" spc="0" dirty="0">
              <a:solidFill>
                <a:srgbClr val="A6A6A6"/>
              </a:solidFill>
              <a:latin typeface="Arial"/>
              <a:cs typeface="Arial"/>
            </a:rPr>
            <a:t> Audit</a:t>
          </a:r>
          <a:endParaRPr lang="en-US" sz="1600" b="1" kern="1200" spc="0" dirty="0">
            <a:solidFill>
              <a:srgbClr val="A6A6A6"/>
            </a:solidFill>
            <a:latin typeface="Arial"/>
            <a:cs typeface="Arial"/>
          </a:endParaRPr>
        </a:p>
      </dsp:txBody>
      <dsp:txXfrm rot="-5400000">
        <a:off x="2897111" y="74867"/>
        <a:ext cx="5332286" cy="1383896"/>
      </dsp:txXfrm>
    </dsp:sp>
    <dsp:sp modelId="{0A09C7EA-AB80-404E-9F4C-F502DBCA8162}">
      <dsp:nvSpPr>
        <dsp:cNvPr id="0" name=""/>
        <dsp:cNvSpPr/>
      </dsp:nvSpPr>
      <dsp:spPr>
        <a:xfrm>
          <a:off x="0" y="762"/>
          <a:ext cx="3041523" cy="1532103"/>
        </a:xfrm>
        <a:prstGeom prst="roundRect">
          <a:avLst/>
        </a:prstGeom>
        <a:solidFill>
          <a:srgbClr val="87376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n-US" sz="2000" b="1" i="0" u="none" kern="1200">
              <a:latin typeface="Arial"/>
              <a:cs typeface="Arial"/>
            </a:rPr>
            <a:t>A.  Gender-related SDG results</a:t>
          </a:r>
          <a:endParaRPr lang="en-US" sz="2000" kern="1200">
            <a:latin typeface="Arial"/>
            <a:cs typeface="Arial"/>
          </a:endParaRPr>
        </a:p>
      </dsp:txBody>
      <dsp:txXfrm>
        <a:off x="74791" y="75553"/>
        <a:ext cx="2891941" cy="1382521"/>
      </dsp:txXfrm>
    </dsp:sp>
    <dsp:sp modelId="{DC0A6954-3D4E-420E-A76E-D31A5EA7C29B}">
      <dsp:nvSpPr>
        <dsp:cNvPr id="0" name=""/>
        <dsp:cNvSpPr/>
      </dsp:nvSpPr>
      <dsp:spPr>
        <a:xfrm rot="5400000">
          <a:off x="4016030" y="684355"/>
          <a:ext cx="3293530" cy="5401871"/>
        </a:xfrm>
        <a:prstGeom prst="round2SameRect">
          <a:avLst/>
        </a:prstGeom>
        <a:solidFill>
          <a:schemeClr val="bg1">
            <a:alpha val="9000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mj-lt"/>
            <a:buAutoNum type="arabicPeriod" startAt="6"/>
          </a:pPr>
          <a:r>
            <a:rPr lang="en-CA" sz="1600" b="1" i="0" u="none" kern="1200" dirty="0">
              <a:solidFill>
                <a:srgbClr val="A6A6A6"/>
              </a:solidFill>
              <a:latin typeface="Arial"/>
              <a:cs typeface="Arial"/>
            </a:rPr>
            <a:t> Policy</a:t>
          </a:r>
          <a:endParaRPr lang="en-US" sz="1600" b="1" kern="1200" dirty="0">
            <a:solidFill>
              <a:srgbClr val="A6A6A6"/>
            </a:solidFill>
            <a:latin typeface="Arial"/>
            <a:cs typeface="Arial"/>
          </a:endParaRPr>
        </a:p>
        <a:p>
          <a:pPr marL="171450" lvl="1" indent="-171450" algn="l" defTabSz="711200">
            <a:lnSpc>
              <a:spcPct val="90000"/>
            </a:lnSpc>
            <a:spcBef>
              <a:spcPct val="0"/>
            </a:spcBef>
            <a:spcAft>
              <a:spcPct val="15000"/>
            </a:spcAft>
            <a:buFont typeface="+mj-lt"/>
            <a:buAutoNum type="arabicPeriod" startAt="6"/>
          </a:pPr>
          <a:r>
            <a:rPr lang="en-CA" sz="1600" b="1" i="0" u="none" kern="1200" dirty="0">
              <a:solidFill>
                <a:srgbClr val="CD6660"/>
              </a:solidFill>
              <a:latin typeface="Arial"/>
              <a:cs typeface="Arial"/>
            </a:rPr>
            <a:t> Leadership</a:t>
          </a:r>
          <a:endParaRPr lang="en-US" sz="1600" b="1" kern="1200" dirty="0">
            <a:solidFill>
              <a:srgbClr val="CD6660"/>
            </a:solidFill>
            <a:latin typeface="Arial"/>
            <a:cs typeface="Arial"/>
          </a:endParaRPr>
        </a:p>
        <a:p>
          <a:pPr marL="171450" lvl="1" indent="-171450" algn="l" defTabSz="711200">
            <a:lnSpc>
              <a:spcPct val="90000"/>
            </a:lnSpc>
            <a:spcBef>
              <a:spcPct val="0"/>
            </a:spcBef>
            <a:spcAft>
              <a:spcPct val="15000"/>
            </a:spcAft>
            <a:buFont typeface="+mj-lt"/>
            <a:buAutoNum type="arabicPeriod" startAt="6"/>
          </a:pPr>
          <a:r>
            <a:rPr lang="en-CA" sz="1600" b="1" kern="1200" dirty="0">
              <a:solidFill>
                <a:srgbClr val="A6A6A6"/>
              </a:solidFill>
              <a:latin typeface="Arial"/>
              <a:cs typeface="Arial"/>
            </a:rPr>
            <a:t> Gender-responsive performance management</a:t>
          </a:r>
          <a:endParaRPr lang="en-US" sz="1600" b="1" kern="1200" dirty="0">
            <a:solidFill>
              <a:srgbClr val="A6A6A6"/>
            </a:solidFill>
            <a:latin typeface="Arial"/>
            <a:cs typeface="Arial"/>
          </a:endParaRPr>
        </a:p>
        <a:p>
          <a:pPr marL="171450" lvl="1" indent="-171450" algn="l" defTabSz="711200">
            <a:lnSpc>
              <a:spcPct val="90000"/>
            </a:lnSpc>
            <a:spcBef>
              <a:spcPct val="0"/>
            </a:spcBef>
            <a:spcAft>
              <a:spcPct val="15000"/>
            </a:spcAft>
            <a:buFont typeface="+mj-lt"/>
            <a:buAutoNum type="arabicPeriod" startAt="6"/>
          </a:pPr>
          <a:r>
            <a:rPr lang="en-CA" sz="1600" b="1" kern="1200" dirty="0">
              <a:solidFill>
                <a:srgbClr val="A6A6A6"/>
              </a:solidFill>
              <a:latin typeface="Arial"/>
              <a:cs typeface="Arial"/>
            </a:rPr>
            <a:t> Financial resource tracking</a:t>
          </a:r>
          <a:endParaRPr lang="en-US" sz="1600" b="1" kern="1200" dirty="0">
            <a:solidFill>
              <a:srgbClr val="A6A6A6"/>
            </a:solidFill>
            <a:latin typeface="Arial"/>
            <a:cs typeface="Arial"/>
          </a:endParaRPr>
        </a:p>
        <a:p>
          <a:pPr marL="171450" lvl="1" indent="-171450" algn="l" defTabSz="711200">
            <a:lnSpc>
              <a:spcPct val="90000"/>
            </a:lnSpc>
            <a:spcBef>
              <a:spcPct val="0"/>
            </a:spcBef>
            <a:spcAft>
              <a:spcPct val="15000"/>
            </a:spcAft>
            <a:buFont typeface="+mj-lt"/>
            <a:buAutoNum type="arabicPeriod" startAt="6"/>
          </a:pPr>
          <a:r>
            <a:rPr lang="en-CA" sz="1600" b="1" kern="1200">
              <a:solidFill>
                <a:srgbClr val="A6A6A6"/>
              </a:solidFill>
              <a:latin typeface="Arial"/>
              <a:cs typeface="Arial"/>
            </a:rPr>
            <a:t> Financial resource allocation</a:t>
          </a:r>
          <a:endParaRPr lang="en-US" sz="1600" b="1" kern="1200">
            <a:solidFill>
              <a:srgbClr val="A6A6A6"/>
            </a:solidFill>
            <a:latin typeface="Arial"/>
            <a:cs typeface="Arial"/>
          </a:endParaRPr>
        </a:p>
        <a:p>
          <a:pPr marL="171450" lvl="1" indent="-171450" algn="l" defTabSz="711200">
            <a:lnSpc>
              <a:spcPct val="90000"/>
            </a:lnSpc>
            <a:spcBef>
              <a:spcPct val="0"/>
            </a:spcBef>
            <a:spcAft>
              <a:spcPct val="15000"/>
            </a:spcAft>
            <a:buFont typeface="+mj-lt"/>
            <a:buAutoNum type="arabicPeriod" startAt="6"/>
          </a:pPr>
          <a:r>
            <a:rPr lang="en-CA" sz="1600" b="1" kern="1200">
              <a:solidFill>
                <a:srgbClr val="A6A6A6"/>
              </a:solidFill>
              <a:latin typeface="Arial"/>
              <a:cs typeface="Arial"/>
            </a:rPr>
            <a:t> Gender architecture </a:t>
          </a:r>
          <a:endParaRPr lang="en-US" sz="1600" b="1" kern="1200">
            <a:solidFill>
              <a:srgbClr val="A6A6A6"/>
            </a:solidFill>
            <a:latin typeface="Arial"/>
            <a:cs typeface="Arial"/>
          </a:endParaRPr>
        </a:p>
        <a:p>
          <a:pPr marL="171450" lvl="1" indent="-171450" algn="l" defTabSz="711200">
            <a:lnSpc>
              <a:spcPct val="90000"/>
            </a:lnSpc>
            <a:spcBef>
              <a:spcPct val="0"/>
            </a:spcBef>
            <a:spcAft>
              <a:spcPct val="15000"/>
            </a:spcAft>
            <a:buFont typeface="+mj-lt"/>
            <a:buAutoNum type="arabicPeriod" startAt="6"/>
          </a:pPr>
          <a:r>
            <a:rPr lang="en-CA" sz="1600" b="1" kern="1200" dirty="0">
              <a:solidFill>
                <a:srgbClr val="CD6660"/>
              </a:solidFill>
              <a:latin typeface="Arial"/>
              <a:cs typeface="Arial"/>
            </a:rPr>
            <a:t> Equal representation of women</a:t>
          </a:r>
          <a:endParaRPr lang="en-US" sz="1600" b="1" kern="1200" dirty="0">
            <a:solidFill>
              <a:srgbClr val="CD6660"/>
            </a:solidFill>
            <a:latin typeface="Arial"/>
            <a:cs typeface="Arial"/>
          </a:endParaRPr>
        </a:p>
        <a:p>
          <a:pPr marL="171450" lvl="1" indent="-171450" algn="l" defTabSz="711200">
            <a:lnSpc>
              <a:spcPct val="90000"/>
            </a:lnSpc>
            <a:spcBef>
              <a:spcPct val="0"/>
            </a:spcBef>
            <a:spcAft>
              <a:spcPct val="15000"/>
            </a:spcAft>
            <a:buFont typeface="+mj-lt"/>
            <a:buAutoNum type="arabicPeriod" startAt="6"/>
          </a:pPr>
          <a:r>
            <a:rPr lang="en-CA" sz="1600" b="1" kern="1200" dirty="0">
              <a:solidFill>
                <a:srgbClr val="A6A6A6"/>
              </a:solidFill>
              <a:latin typeface="Arial"/>
              <a:cs typeface="Arial"/>
            </a:rPr>
            <a:t> Organizational culture</a:t>
          </a:r>
          <a:endParaRPr lang="en-US" sz="1600" b="1" kern="1200" dirty="0">
            <a:solidFill>
              <a:srgbClr val="A6A6A6"/>
            </a:solidFill>
            <a:latin typeface="Arial"/>
            <a:cs typeface="Arial"/>
          </a:endParaRPr>
        </a:p>
        <a:p>
          <a:pPr marL="171450" lvl="1" indent="-171450" algn="l" defTabSz="711200">
            <a:lnSpc>
              <a:spcPct val="90000"/>
            </a:lnSpc>
            <a:spcBef>
              <a:spcPct val="0"/>
            </a:spcBef>
            <a:spcAft>
              <a:spcPct val="15000"/>
            </a:spcAft>
            <a:buFont typeface="+mj-lt"/>
            <a:buAutoNum type="arabicPeriod" startAt="6"/>
          </a:pPr>
          <a:r>
            <a:rPr lang="en-CA" sz="1600" b="1" kern="1200">
              <a:solidFill>
                <a:srgbClr val="A6A6A6"/>
              </a:solidFill>
              <a:latin typeface="Arial"/>
              <a:cs typeface="Arial"/>
            </a:rPr>
            <a:t> Capacity assessment</a:t>
          </a:r>
          <a:endParaRPr lang="en-US" sz="1600" b="1" kern="1200">
            <a:solidFill>
              <a:srgbClr val="A6A6A6"/>
            </a:solidFill>
            <a:latin typeface="Arial"/>
            <a:cs typeface="Arial"/>
          </a:endParaRPr>
        </a:p>
        <a:p>
          <a:pPr marL="171450" lvl="1" indent="-171450" algn="l" defTabSz="711200">
            <a:lnSpc>
              <a:spcPct val="90000"/>
            </a:lnSpc>
            <a:spcBef>
              <a:spcPct val="0"/>
            </a:spcBef>
            <a:spcAft>
              <a:spcPct val="15000"/>
            </a:spcAft>
            <a:buFont typeface="+mj-lt"/>
            <a:buAutoNum type="arabicPeriod" startAt="6"/>
          </a:pPr>
          <a:r>
            <a:rPr lang="en-CA" sz="1600" b="1" kern="1200">
              <a:solidFill>
                <a:srgbClr val="A6A6A6"/>
              </a:solidFill>
              <a:latin typeface="Arial"/>
              <a:cs typeface="Arial"/>
            </a:rPr>
            <a:t> Capacity development</a:t>
          </a:r>
          <a:endParaRPr lang="en-US" sz="1600" b="1" kern="1200">
            <a:solidFill>
              <a:srgbClr val="A6A6A6"/>
            </a:solidFill>
            <a:latin typeface="Arial"/>
            <a:cs typeface="Arial"/>
          </a:endParaRPr>
        </a:p>
        <a:p>
          <a:pPr marL="171450" lvl="1" indent="-171450" algn="l" defTabSz="711200">
            <a:lnSpc>
              <a:spcPct val="90000"/>
            </a:lnSpc>
            <a:spcBef>
              <a:spcPct val="0"/>
            </a:spcBef>
            <a:spcAft>
              <a:spcPct val="15000"/>
            </a:spcAft>
            <a:buFont typeface="+mj-lt"/>
            <a:buAutoNum type="arabicPeriod" startAt="6"/>
          </a:pPr>
          <a:r>
            <a:rPr lang="en-CA" sz="1600" b="1" kern="1200">
              <a:solidFill>
                <a:srgbClr val="A6A6A6"/>
              </a:solidFill>
              <a:latin typeface="Arial"/>
              <a:cs typeface="Arial"/>
            </a:rPr>
            <a:t> Knowledge and Communication</a:t>
          </a:r>
          <a:endParaRPr lang="en-US" sz="1600" b="1" kern="1200">
            <a:solidFill>
              <a:srgbClr val="A6A6A6"/>
            </a:solidFill>
            <a:latin typeface="Arial"/>
            <a:cs typeface="Arial"/>
          </a:endParaRPr>
        </a:p>
        <a:p>
          <a:pPr marL="171450" lvl="1" indent="-171450" algn="l" defTabSz="711200">
            <a:lnSpc>
              <a:spcPct val="90000"/>
            </a:lnSpc>
            <a:spcBef>
              <a:spcPct val="0"/>
            </a:spcBef>
            <a:spcAft>
              <a:spcPct val="15000"/>
            </a:spcAft>
            <a:buFont typeface="+mj-lt"/>
            <a:buAutoNum type="arabicPeriod" startAt="6"/>
          </a:pPr>
          <a:r>
            <a:rPr lang="en-CA" sz="1600" b="1" kern="1200">
              <a:solidFill>
                <a:srgbClr val="A6A6A6"/>
              </a:solidFill>
              <a:latin typeface="Arial"/>
              <a:cs typeface="Arial"/>
            </a:rPr>
            <a:t> Coherence</a:t>
          </a:r>
          <a:endParaRPr lang="en-US" sz="1600" b="1" kern="1200">
            <a:solidFill>
              <a:srgbClr val="A6A6A6"/>
            </a:solidFill>
            <a:latin typeface="Arial"/>
            <a:cs typeface="Arial"/>
          </a:endParaRPr>
        </a:p>
      </dsp:txBody>
      <dsp:txXfrm rot="-5400000">
        <a:off x="2961860" y="1899303"/>
        <a:ext cx="5241094" cy="2971976"/>
      </dsp:txXfrm>
    </dsp:sp>
    <dsp:sp modelId="{3440EE13-F9E2-45CC-963E-9C299463C1B9}">
      <dsp:nvSpPr>
        <dsp:cNvPr id="0" name=""/>
        <dsp:cNvSpPr/>
      </dsp:nvSpPr>
      <dsp:spPr>
        <a:xfrm>
          <a:off x="0" y="1659448"/>
          <a:ext cx="3038552" cy="3453215"/>
        </a:xfrm>
        <a:prstGeom prst="roundRect">
          <a:avLst/>
        </a:prstGeom>
        <a:solidFill>
          <a:srgbClr val="87376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tabLst>
              <a:tab pos="400050" algn="l"/>
            </a:tabLst>
          </a:pPr>
          <a:r>
            <a:rPr lang="en-US" sz="2000" b="1" i="0" u="none" kern="1200">
              <a:latin typeface="Arial"/>
              <a:cs typeface="Arial"/>
            </a:rPr>
            <a:t>B.   </a:t>
          </a:r>
          <a:r>
            <a:rPr lang="en-CA" sz="2000" b="1" i="0" u="none" kern="1200">
              <a:latin typeface="Arial"/>
              <a:cs typeface="Arial"/>
            </a:rPr>
            <a:t>Institutional strengthening to support achievement of results</a:t>
          </a:r>
          <a:endParaRPr lang="en-US" sz="2000" kern="1200">
            <a:latin typeface="Arial"/>
            <a:cs typeface="Arial"/>
          </a:endParaRPr>
        </a:p>
      </dsp:txBody>
      <dsp:txXfrm>
        <a:off x="148330" y="1807778"/>
        <a:ext cx="2741892" cy="315655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9CAF24F0-2A9B-46A1-9C20-61FAAFCAFF66}" type="datetimeFigureOut">
              <a:rPr lang="it-IT" smtClean="0"/>
              <a:pPr/>
              <a:t>19/10/2020</a:t>
            </a:fld>
            <a:endParaRPr lang="it-IT"/>
          </a:p>
        </p:txBody>
      </p:sp>
      <p:sp>
        <p:nvSpPr>
          <p:cNvPr id="4" name="Segnaposto piè di pagina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08D92DF6-2D34-4C35-8E72-EEC3033C18BC}" type="slidenum">
              <a:rPr lang="it-IT" smtClean="0"/>
              <a:pPr/>
              <a:t>‹#›</a:t>
            </a:fld>
            <a:endParaRPr lang="it-IT"/>
          </a:p>
        </p:txBody>
      </p:sp>
    </p:spTree>
    <p:extLst>
      <p:ext uri="{BB962C8B-B14F-4D97-AF65-F5344CB8AC3E}">
        <p14:creationId xmlns:p14="http://schemas.microsoft.com/office/powerpoint/2010/main" val="584319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FA30C87A-600D-4ECB-B063-522A496BCD09}" type="datetimeFigureOut">
              <a:rPr lang="it-IT" smtClean="0"/>
              <a:pPr/>
              <a:t>19/10/2020</a:t>
            </a:fld>
            <a:endParaRPr lang="it-IT"/>
          </a:p>
        </p:txBody>
      </p:sp>
      <p:sp>
        <p:nvSpPr>
          <p:cNvPr id="4" name="Segnaposto immagine diapositiva 3"/>
          <p:cNvSpPr>
            <a:spLocks noGrp="1" noRot="1" noChangeAspect="1"/>
          </p:cNvSpPr>
          <p:nvPr>
            <p:ph type="sldImg" idx="2"/>
          </p:nvPr>
        </p:nvSpPr>
        <p:spPr>
          <a:xfrm>
            <a:off x="423863" y="746125"/>
            <a:ext cx="5962650"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02809F7A-B409-4498-BDAE-83CB333CDE40}" type="slidenum">
              <a:rPr lang="it-IT" smtClean="0"/>
              <a:pPr/>
              <a:t>‹#›</a:t>
            </a:fld>
            <a:endParaRPr lang="it-IT"/>
          </a:p>
        </p:txBody>
      </p:sp>
    </p:spTree>
    <p:extLst>
      <p:ext uri="{BB962C8B-B14F-4D97-AF65-F5344CB8AC3E}">
        <p14:creationId xmlns:p14="http://schemas.microsoft.com/office/powerpoint/2010/main" val="29951708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dg.un.org/sites/default/files/2020-02/Global%20Accountability%20Framework%20on%20GEWE_2019_0.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nwomen.org/-/media/headquarters/attachments/sections/library/publications/2020/gender-equality-womens-rights-in-review-en.pdf?la=en&amp;vs=93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Explain that after having briefly introduced the UN Reform and the GEWE dimension therein, it is now time to take a step back and consider the framework that provides the rationale for a gender-responsive UNSDCF engagement.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sessions that follow intend to walk participants through the key set of norms, standards and principles underlying our work on GEWE. In addition to international agreements there are women’s rights frameworks such as the Beijing Platform for Action that apply to Governments, organizations, and the international community and UN resolutions that set the obligations of all UN agencies to include GEWE into their work.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good source is the </a:t>
            </a:r>
            <a:r>
              <a:rPr lang="en-GB" sz="1200" u="sng" kern="1200" dirty="0">
                <a:solidFill>
                  <a:schemeClr val="tx1"/>
                </a:solidFill>
                <a:effectLst/>
                <a:latin typeface="+mn-lt"/>
                <a:ea typeface="+mn-ea"/>
                <a:cs typeface="+mn-cs"/>
                <a:hlinkClick r:id="rId3"/>
              </a:rPr>
              <a:t>Global Accountability Framework on Gender Equality and Women’s Empowerment </a:t>
            </a:r>
            <a:r>
              <a:rPr lang="en-GB" sz="1200" kern="1200" dirty="0">
                <a:solidFill>
                  <a:schemeClr val="tx1"/>
                </a:solidFill>
                <a:effectLst/>
                <a:latin typeface="+mn-lt"/>
                <a:ea typeface="+mn-ea"/>
                <a:cs typeface="+mn-cs"/>
              </a:rPr>
              <a:t> Note that this highlights the UNCT-SWAP GE Scorecard; QCPR and successive ECOSOC resolutions related to gender mainstreaming.</a:t>
            </a:r>
            <a:endParaRPr lang="en-US" dirty="0"/>
          </a:p>
        </p:txBody>
      </p:sp>
      <p:sp>
        <p:nvSpPr>
          <p:cNvPr id="4" name="Slide Number Placeholder 3"/>
          <p:cNvSpPr>
            <a:spLocks noGrp="1"/>
          </p:cNvSpPr>
          <p:nvPr>
            <p:ph type="sldNum" sz="quarter" idx="10"/>
          </p:nvPr>
        </p:nvSpPr>
        <p:spPr/>
        <p:txBody>
          <a:bodyPr/>
          <a:lstStyle/>
          <a:p>
            <a:fld id="{02809F7A-B409-4498-BDAE-83CB333CDE40}" type="slidenum">
              <a:rPr lang="it-IT" smtClean="0"/>
              <a:pPr/>
              <a:t>1</a:t>
            </a:fld>
            <a:endParaRPr lang="it-IT" dirty="0"/>
          </a:p>
        </p:txBody>
      </p:sp>
    </p:spTree>
    <p:extLst>
      <p:ext uri="{BB962C8B-B14F-4D97-AF65-F5344CB8AC3E}">
        <p14:creationId xmlns:p14="http://schemas.microsoft.com/office/powerpoint/2010/main" val="366693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a:solidFill>
                  <a:schemeClr val="tx1"/>
                </a:solidFill>
                <a:effectLst/>
                <a:latin typeface="+mn-lt"/>
                <a:ea typeface="+mn-ea"/>
                <a:cs typeface="+mn-cs"/>
              </a:rPr>
              <a:t>Explain that at the origin of the development of the UNSWAP was the adoption in 2006 of the UN System-wide Policy on Gender Equality, which triggered a series of efforts by the UN, spearheaded by UN WOMEN, for the creation of a system to measure the performance of all UN entities on GEWE.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first version of the UN System-Wide Action Plan (UN-SWAP) on Gender Equality and the Empowerment of Women (GEEW) was initially adopted in 2012. As of 2018, 66 UN entities were reporting annually through an on-line tool, and for the first time the UN has an overview of gender mainstreaming across the UN system. In 2019 a new version (UN-SWAP 2.0) was released, which accounts also for the status of results of gender-related SDGs. The new framework for implementation is now 2019-2023.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slide are all the areas covered by the current UN-SWAP. Of relevance, are the focus on results in relation to the SDGs, and the indicators on leadership and gender parity.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to the participants that given the importance of the UNCT-SWAP Gender Equality Scorecard for them and in the context of the UNSDCF, this will be discussed separately in the following day.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10</a:t>
            </a:fld>
            <a:endParaRPr lang="it-IT"/>
          </a:p>
        </p:txBody>
      </p:sp>
    </p:spTree>
    <p:extLst>
      <p:ext uri="{BB962C8B-B14F-4D97-AF65-F5344CB8AC3E}">
        <p14:creationId xmlns:p14="http://schemas.microsoft.com/office/powerpoint/2010/main" val="216888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a:solidFill>
                  <a:schemeClr val="tx1"/>
                </a:solidFill>
                <a:effectLst/>
                <a:latin typeface="+mn-lt"/>
                <a:ea typeface="+mn-ea"/>
                <a:cs typeface="+mn-cs"/>
              </a:rPr>
              <a:t>Finally, a few notes on the 2016 resolution of the Quadrennial Comprehensive Policy Review, and its multiple references to the importance of gender equality for sustainable development and puts the emphasis on some mechanisms for ensuring gender mainstreaming in planning framework.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Quadrennial Comprehensive Policy Review (QCPR) </a:t>
            </a:r>
            <a:r>
              <a:rPr lang="en-GB" sz="1200" kern="1200" dirty="0">
                <a:solidFill>
                  <a:schemeClr val="tx1"/>
                </a:solidFill>
                <a:effectLst/>
                <a:latin typeface="+mn-lt"/>
                <a:ea typeface="+mn-ea"/>
                <a:cs typeface="+mn-cs"/>
              </a:rPr>
              <a:t>is the mechanism through which the General Assembly assesses the effectiveness, efficiency, coherence and impact of UN operational activities for development. </a:t>
            </a:r>
            <a:endParaRPr lang="it-I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QCPR resolution (A/RES/67/226) calls upon the UN Development System to draw upon available expertise within the UN system to support gender mainstreaming in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planning and implementation and to ensure that the principles of gender equality are systematically integrated in all stages of elaboration of UNDAF and other development frameworks.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was followed in 2018 by GA Resolution on the UN repositioning that was mentioned before.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11</a:t>
            </a:fld>
            <a:endParaRPr lang="it-IT"/>
          </a:p>
        </p:txBody>
      </p:sp>
    </p:spTree>
    <p:extLst>
      <p:ext uri="{BB962C8B-B14F-4D97-AF65-F5344CB8AC3E}">
        <p14:creationId xmlns:p14="http://schemas.microsoft.com/office/powerpoint/2010/main" val="13844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23863" y="746125"/>
            <a:ext cx="5962650" cy="372745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en-GB"/>
          </a:p>
        </p:txBody>
      </p:sp>
      <p:sp>
        <p:nvSpPr>
          <p:cNvPr id="3174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1.1 </a:t>
            </a:r>
          </a:p>
        </p:txBody>
      </p:sp>
      <p:sp>
        <p:nvSpPr>
          <p:cNvPr id="3174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2769C2-239A-4604-8F2C-A8B939BAA710}" type="slidenum">
              <a:rPr lang="en-US"/>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a:solidFill>
                  <a:schemeClr val="tx1"/>
                </a:solidFill>
                <a:effectLst/>
                <a:latin typeface="+mn-lt"/>
                <a:ea typeface="+mn-ea"/>
                <a:cs typeface="+mn-cs"/>
              </a:rPr>
              <a:t>At the end of this module participants are expected to…</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Again reiterate that the objective is not to turn participants into experts on GEWE, but to ensure a common understanding of existing frameworks and terms to effectively contribute to gender mainstreaming in the UNSDCF.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More specifically, this presentation is meant to remind participants of the standards and tools that exist at the global level for gender mainstreaming.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2</a:t>
            </a:fld>
            <a:endParaRPr lang="it-IT"/>
          </a:p>
        </p:txBody>
      </p:sp>
    </p:spTree>
    <p:extLst>
      <p:ext uri="{BB962C8B-B14F-4D97-AF65-F5344CB8AC3E}">
        <p14:creationId xmlns:p14="http://schemas.microsoft.com/office/powerpoint/2010/main" val="61399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GB" sz="1200" kern="1200" dirty="0">
                <a:solidFill>
                  <a:schemeClr val="tx1"/>
                </a:solidFill>
                <a:effectLst/>
                <a:latin typeface="+mn-lt"/>
                <a:ea typeface="+mn-ea"/>
                <a:cs typeface="+mn-cs"/>
              </a:rPr>
              <a:t>When it comes to GEWE, the overall normative framework is made of the international legal standards and provisions contained in treaties and other universally recognized and adopted documents; the commitments made by the UN on gender equality, and the two accountability systems, the UN SWAP and the UNCT-SWAP Scorecard; and the 2030 Agenda for Sustainable Development.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confluence of Beijing+25, the Global Review of the UN Resolution 1325 and the new Development Agenda and SDGs all in 2015 provided a unique opportunity to (re)position gender equality and empowerment of women at the heart of the global agenda.</a:t>
            </a: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E01405-1454-47AE-B097-3CB3CD281F5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41726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a:solidFill>
                  <a:schemeClr val="tx1"/>
                </a:solidFill>
                <a:effectLst/>
                <a:latin typeface="+mn-lt"/>
                <a:ea typeface="+mn-ea"/>
                <a:cs typeface="+mn-cs"/>
              </a:rPr>
              <a:t>The UDHR constitutes the first global expression of rights to which all human beings are inherently entitled to. It acknowledges that men and women are not the same but they have the right to be treated equally and without discrimination.</a:t>
            </a:r>
            <a:endParaRPr lang="it-IT" sz="1200" kern="1200" dirty="0">
              <a:solidFill>
                <a:schemeClr val="tx1"/>
              </a:solidFill>
              <a:effectLst/>
              <a:latin typeface="+mn-lt"/>
              <a:ea typeface="+mn-ea"/>
              <a:cs typeface="+mn-cs"/>
            </a:endParaRPr>
          </a:p>
          <a:p>
            <a:r>
              <a:rPr lang="en-ID" sz="1200" kern="1200" dirty="0">
                <a:solidFill>
                  <a:schemeClr val="tx1"/>
                </a:solidFill>
                <a:effectLst/>
                <a:latin typeface="+mn-lt"/>
                <a:ea typeface="+mn-ea"/>
                <a:cs typeface="+mn-cs"/>
              </a:rPr>
              <a:t>Article 1 provides the first and most encompassing reference to gender equality: “</a:t>
            </a:r>
            <a:r>
              <a:rPr lang="en-ID" sz="1200" i="1" kern="1200" dirty="0">
                <a:solidFill>
                  <a:schemeClr val="tx1"/>
                </a:solidFill>
                <a:effectLst/>
                <a:latin typeface="+mn-lt"/>
                <a:ea typeface="+mn-ea"/>
                <a:cs typeface="+mn-cs"/>
              </a:rPr>
              <a:t>All human beings are born free and equal in dignity and rights</a:t>
            </a:r>
            <a:r>
              <a:rPr lang="en-ID" sz="1200" kern="1200" dirty="0">
                <a:solidFill>
                  <a:schemeClr val="tx1"/>
                </a:solidFill>
                <a:effectLst/>
                <a:latin typeface="+mn-lt"/>
                <a:ea typeface="+mn-ea"/>
                <a:cs typeface="+mn-cs"/>
              </a:rPr>
              <a:t>”, while Article 2 specifically states the right to be free of discrimination based on the grounds of sex, among others: “</a:t>
            </a:r>
            <a:r>
              <a:rPr lang="en-ID" sz="1200" i="1" kern="1200" dirty="0">
                <a:solidFill>
                  <a:schemeClr val="tx1"/>
                </a:solidFill>
                <a:effectLst/>
                <a:latin typeface="+mn-lt"/>
                <a:ea typeface="+mn-ea"/>
                <a:cs typeface="+mn-cs"/>
              </a:rPr>
              <a:t>everyone is entitled to all the rights and freedoms set forth in this Declaration, without distinction of any kind, such as race, colour, sex, language, religion, … birth or other status</a:t>
            </a:r>
            <a:r>
              <a:rPr lang="en-ID" sz="1200" kern="1200" dirty="0">
                <a:solidFill>
                  <a:schemeClr val="tx1"/>
                </a:solidFill>
                <a:effectLst/>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4</a:t>
            </a:fld>
            <a:endParaRPr lang="it-IT"/>
          </a:p>
        </p:txBody>
      </p:sp>
    </p:spTree>
    <p:extLst>
      <p:ext uri="{BB962C8B-B14F-4D97-AF65-F5344CB8AC3E}">
        <p14:creationId xmlns:p14="http://schemas.microsoft.com/office/powerpoint/2010/main" val="99589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Also known as the bill of rights for women, CEDAW is a dynamic human rights instrument that is exclusively devoted to gender equality. It defines what constitutes discrimination against women (Art. 1) and sets an agenda for states on how to end it and achieve substantive equality. Ask for a volunteer to read the definition aloud. </a:t>
            </a:r>
            <a:endParaRPr lang="it-IT" sz="1200" kern="1200" dirty="0">
              <a:solidFill>
                <a:schemeClr val="tx1"/>
              </a:solidFill>
              <a:effectLst/>
              <a:latin typeface="+mn-lt"/>
              <a:ea typeface="+mn-ea"/>
              <a:cs typeface="+mn-cs"/>
            </a:endParaRPr>
          </a:p>
          <a:p>
            <a:r>
              <a:rPr lang="en-ID" sz="1200" kern="1200" dirty="0">
                <a:solidFill>
                  <a:schemeClr val="tx1"/>
                </a:solidFill>
                <a:effectLst/>
                <a:latin typeface="+mn-lt"/>
                <a:ea typeface="+mn-ea"/>
                <a:cs typeface="+mn-cs"/>
              </a:rPr>
              <a:t>CEDAW is a normative, legally binding document for states to fulfil, protect and respect women’s human rights, against abuses and violation committed by both state and not state actor(s).</a:t>
            </a:r>
            <a:endParaRPr lang="it-IT" sz="1200" kern="1200" dirty="0">
              <a:solidFill>
                <a:schemeClr val="tx1"/>
              </a:solidFill>
              <a:effectLst/>
              <a:latin typeface="+mn-lt"/>
              <a:ea typeface="+mn-ea"/>
              <a:cs typeface="+mn-cs"/>
            </a:endParaRPr>
          </a:p>
          <a:p>
            <a:r>
              <a:rPr lang="en-ID" sz="1200" kern="1200" dirty="0">
                <a:solidFill>
                  <a:schemeClr val="tx1"/>
                </a:solidFill>
                <a:effectLst/>
                <a:latin typeface="+mn-lt"/>
                <a:ea typeface="+mn-ea"/>
                <a:cs typeface="+mn-cs"/>
              </a:rPr>
              <a:t>2019 marked 40 years since its adoption by the General Assembly in 1979. </a:t>
            </a:r>
            <a:endParaRPr lang="it-IT" sz="1200" kern="1200" dirty="0">
              <a:solidFill>
                <a:schemeClr val="tx1"/>
              </a:solidFill>
              <a:effectLst/>
              <a:latin typeface="+mn-lt"/>
              <a:ea typeface="+mn-ea"/>
              <a:cs typeface="+mn-cs"/>
            </a:endParaRPr>
          </a:p>
          <a:p>
            <a:r>
              <a:rPr lang="en-ID" sz="1200" kern="1200" dirty="0">
                <a:solidFill>
                  <a:schemeClr val="tx1"/>
                </a:solidFill>
                <a:effectLst/>
                <a:latin typeface="+mn-lt"/>
                <a:ea typeface="+mn-ea"/>
                <a:cs typeface="+mn-cs"/>
              </a:rPr>
              <a:t>The below link is to a short video that introduces one of the three key principles that underpin the CEDAW, the principle of non-discrimination: https://www.youtube.com/watch?v=OBdDB5PKrmk</a:t>
            </a:r>
            <a:endParaRPr lang="en-GB" dirty="0"/>
          </a:p>
        </p:txBody>
      </p:sp>
      <p:sp>
        <p:nvSpPr>
          <p:cNvPr id="4" name="Slide Number Placeholder 3"/>
          <p:cNvSpPr>
            <a:spLocks noGrp="1"/>
          </p:cNvSpPr>
          <p:nvPr>
            <p:ph type="sldNum" sz="quarter" idx="10"/>
          </p:nvPr>
        </p:nvSpPr>
        <p:spPr/>
        <p:txBody>
          <a:bodyPr/>
          <a:lstStyle/>
          <a:p>
            <a:fld id="{02809F7A-B409-4498-BDAE-83CB333CDE40}" type="slidenum">
              <a:rPr lang="it-IT" smtClean="0"/>
              <a:pPr/>
              <a:t>5</a:t>
            </a:fld>
            <a:endParaRPr lang="it-IT"/>
          </a:p>
        </p:txBody>
      </p:sp>
    </p:spTree>
    <p:extLst>
      <p:ext uri="{BB962C8B-B14F-4D97-AF65-F5344CB8AC3E}">
        <p14:creationId xmlns:p14="http://schemas.microsoft.com/office/powerpoint/2010/main" val="185106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CEDAW also contains an evolution of the principle of non-discrimination, recognizing that equal treatment may lead to unequal results and for the first time recognizes the need for special affirmative measures (Art. 4 and General Recommendation 25). These measures are aimed at accelerating </a:t>
            </a:r>
            <a:r>
              <a:rPr lang="en-GB" sz="1200" i="1" kern="1200" dirty="0">
                <a:solidFill>
                  <a:schemeClr val="tx1"/>
                </a:solidFill>
                <a:effectLst/>
                <a:latin typeface="+mn-lt"/>
                <a:ea typeface="+mn-ea"/>
                <a:cs typeface="+mn-cs"/>
              </a:rPr>
              <a:t>de facto</a:t>
            </a:r>
            <a:r>
              <a:rPr lang="en-GB" sz="1200" kern="1200" dirty="0">
                <a:solidFill>
                  <a:schemeClr val="tx1"/>
                </a:solidFill>
                <a:effectLst/>
                <a:latin typeface="+mn-lt"/>
                <a:ea typeface="+mn-ea"/>
                <a:cs typeface="+mn-cs"/>
              </a:rPr>
              <a:t> equality and shall be discontinued when objectives of equality of opportunity and results have been achieved. A ‘corrective approach’ recognizes the differences, places obligation to correct the environment, makes playing field even, and promote the inclusion of a gender perspective in laws and policies.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Committee on the Elimination of Discrimination against Women (CEDAW) is the body of experts that monitor the implementation of CEDAW through country reports submitted every four years. UNCT also submits confidential reports to the CEDAW Committee.</a:t>
            </a:r>
            <a:endParaRPr lang="en-GB" dirty="0"/>
          </a:p>
        </p:txBody>
      </p:sp>
      <p:sp>
        <p:nvSpPr>
          <p:cNvPr id="4" name="Slide Number Placeholder 3"/>
          <p:cNvSpPr>
            <a:spLocks noGrp="1"/>
          </p:cNvSpPr>
          <p:nvPr>
            <p:ph type="sldNum" sz="quarter" idx="10"/>
          </p:nvPr>
        </p:nvSpPr>
        <p:spPr/>
        <p:txBody>
          <a:bodyPr/>
          <a:lstStyle/>
          <a:p>
            <a:fld id="{02809F7A-B409-4498-BDAE-83CB333CDE40}" type="slidenum">
              <a:rPr lang="it-IT" smtClean="0"/>
              <a:pPr/>
              <a:t>6</a:t>
            </a:fld>
            <a:endParaRPr lang="it-IT"/>
          </a:p>
        </p:txBody>
      </p:sp>
    </p:spTree>
    <p:extLst>
      <p:ext uri="{BB962C8B-B14F-4D97-AF65-F5344CB8AC3E}">
        <p14:creationId xmlns:p14="http://schemas.microsoft.com/office/powerpoint/2010/main" val="152926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a:solidFill>
                  <a:schemeClr val="tx1"/>
                </a:solidFill>
                <a:effectLst/>
                <a:latin typeface="+mn-lt"/>
                <a:ea typeface="+mn-ea"/>
                <a:cs typeface="+mn-cs"/>
              </a:rPr>
              <a:t>The principle of equality is central to all international human rights instruments. Equality however is often generically referred to as equality before the law, or equality of opportunity, without sufficient consideration to the fact that equality of treatment in a context of chronic, deep-rooted disadvantages may simply perpetuate the disadvantage itself (equality of results).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Hence the importance of looking into the four following dimensions: </a:t>
            </a:r>
            <a:endParaRPr lang="it-IT" sz="1200" kern="1200" dirty="0">
              <a:solidFill>
                <a:schemeClr val="tx1"/>
              </a:solidFill>
              <a:effectLst/>
              <a:latin typeface="+mn-lt"/>
              <a:ea typeface="+mn-ea"/>
              <a:cs typeface="+mn-cs"/>
            </a:endParaRPr>
          </a:p>
          <a:p>
            <a:pPr lvl="0"/>
            <a:r>
              <a:rPr lang="en-GB" sz="1200" u="sng" kern="1200" dirty="0">
                <a:solidFill>
                  <a:schemeClr val="tx1"/>
                </a:solidFill>
                <a:effectLst/>
                <a:latin typeface="+mn-lt"/>
                <a:ea typeface="+mn-ea"/>
                <a:cs typeface="+mn-cs"/>
              </a:rPr>
              <a:t>Redressing existing disadvantages,</a:t>
            </a:r>
            <a:r>
              <a:rPr lang="en-GB" sz="1200" kern="1200" dirty="0">
                <a:solidFill>
                  <a:schemeClr val="tx1"/>
                </a:solidFill>
                <a:effectLst/>
                <a:latin typeface="+mn-lt"/>
                <a:ea typeface="+mn-ea"/>
                <a:cs typeface="+mn-cs"/>
              </a:rPr>
              <a:t> which may also mean applying different treatment where needed, including extending benefits, incompatible with a levelling down approach. </a:t>
            </a:r>
            <a:endParaRPr lang="it-IT" sz="1200" kern="1200" dirty="0">
              <a:solidFill>
                <a:schemeClr val="tx1"/>
              </a:solidFill>
              <a:effectLst/>
              <a:latin typeface="+mn-lt"/>
              <a:ea typeface="+mn-ea"/>
              <a:cs typeface="+mn-cs"/>
            </a:endParaRPr>
          </a:p>
          <a:p>
            <a:pPr lvl="0"/>
            <a:r>
              <a:rPr lang="en-GB" sz="1200" u="sng" kern="1200" dirty="0">
                <a:solidFill>
                  <a:schemeClr val="tx1"/>
                </a:solidFill>
                <a:effectLst/>
                <a:latin typeface="+mn-lt"/>
                <a:ea typeface="+mn-ea"/>
                <a:cs typeface="+mn-cs"/>
              </a:rPr>
              <a:t>Counter stigma</a:t>
            </a:r>
            <a:r>
              <a:rPr lang="en-GB" sz="1200" kern="1200" dirty="0">
                <a:solidFill>
                  <a:schemeClr val="tx1"/>
                </a:solidFill>
                <a:effectLst/>
                <a:latin typeface="+mn-lt"/>
                <a:ea typeface="+mn-ea"/>
                <a:cs typeface="+mn-cs"/>
              </a:rPr>
              <a:t>, prejudice, discrimination and violence. </a:t>
            </a:r>
            <a:endParaRPr lang="it-IT" sz="1200" kern="1200" dirty="0">
              <a:solidFill>
                <a:schemeClr val="tx1"/>
              </a:solidFill>
              <a:effectLst/>
              <a:latin typeface="+mn-lt"/>
              <a:ea typeface="+mn-ea"/>
              <a:cs typeface="+mn-cs"/>
            </a:endParaRPr>
          </a:p>
          <a:p>
            <a:pPr lvl="0"/>
            <a:r>
              <a:rPr lang="en-GB" sz="1200" u="sng" kern="1200" dirty="0">
                <a:solidFill>
                  <a:schemeClr val="tx1"/>
                </a:solidFill>
                <a:effectLst/>
                <a:latin typeface="+mn-lt"/>
                <a:ea typeface="+mn-ea"/>
                <a:cs typeface="+mn-cs"/>
              </a:rPr>
              <a:t>Transform</a:t>
            </a:r>
            <a:r>
              <a:rPr lang="en-GB" sz="1200" kern="1200" dirty="0">
                <a:solidFill>
                  <a:schemeClr val="tx1"/>
                </a:solidFill>
                <a:effectLst/>
                <a:latin typeface="+mn-lt"/>
                <a:ea typeface="+mn-ea"/>
                <a:cs typeface="+mn-cs"/>
              </a:rPr>
              <a:t> institutional structures, changes are needed in terms of redistribution of power and resources, and must be structural, not just at the individual levels.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Enhance </a:t>
            </a:r>
            <a:r>
              <a:rPr lang="en-GB" sz="1200" u="sng" kern="1200" dirty="0">
                <a:solidFill>
                  <a:schemeClr val="tx1"/>
                </a:solidFill>
                <a:effectLst/>
                <a:latin typeface="+mn-lt"/>
                <a:ea typeface="+mn-ea"/>
                <a:cs typeface="+mn-cs"/>
              </a:rPr>
              <a:t>social and political participation</a:t>
            </a:r>
            <a:r>
              <a:rPr lang="en-GB" sz="1200" kern="1200" dirty="0">
                <a:solidFill>
                  <a:schemeClr val="tx1"/>
                </a:solidFill>
                <a:effectLst/>
                <a:latin typeface="+mn-lt"/>
                <a:ea typeface="+mn-ea"/>
                <a:cs typeface="+mn-cs"/>
              </a:rPr>
              <a:t> as essential to women’s agency and voice.</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7</a:t>
            </a:fld>
            <a:endParaRPr lang="it-IT"/>
          </a:p>
        </p:txBody>
      </p:sp>
    </p:spTree>
    <p:extLst>
      <p:ext uri="{BB962C8B-B14F-4D97-AF65-F5344CB8AC3E}">
        <p14:creationId xmlns:p14="http://schemas.microsoft.com/office/powerpoint/2010/main" val="2148110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a:solidFill>
                  <a:schemeClr val="tx1"/>
                </a:solidFill>
                <a:effectLst/>
                <a:latin typeface="+mn-lt"/>
                <a:ea typeface="+mn-ea"/>
                <a:cs typeface="+mn-cs"/>
              </a:rPr>
              <a:t>Unprecedented gathering from 189 countries for a two week of political debate that produced the most progressive blueprint for advancing women’s rights (1995). The Declaration &amp; Platform for Action constitute a defining and foundational policy framework for the achievement of gender equality, women’s rights and the empowerment of women that is still forward-looking 25 years later.</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8</a:t>
            </a:fld>
            <a:endParaRPr lang="it-IT"/>
          </a:p>
        </p:txBody>
      </p:sp>
    </p:spTree>
    <p:extLst>
      <p:ext uri="{BB962C8B-B14F-4D97-AF65-F5344CB8AC3E}">
        <p14:creationId xmlns:p14="http://schemas.microsoft.com/office/powerpoint/2010/main" val="185935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a:solidFill>
                  <a:schemeClr val="tx1"/>
                </a:solidFill>
                <a:effectLst/>
                <a:latin typeface="+mn-lt"/>
                <a:ea typeface="+mn-ea"/>
                <a:cs typeface="+mn-cs"/>
              </a:rPr>
              <a:t>2020 is marking the 25th anniversary of the adoption of the Beijing Platform for Action, and the first time progress have been reviewed in light of the 2030 Agenda for Sustainable Development. </a:t>
            </a:r>
            <a:endParaRPr lang="it-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Here is a snapshot of the achievements and challenges contained in the report “Gender Equality: Women’s rights in review 25 years after Beijing”, published by UN Women in 2020. </a:t>
            </a:r>
            <a:r>
              <a:rPr lang="en-ID" sz="1200" u="sng" kern="1200" dirty="0">
                <a:solidFill>
                  <a:schemeClr val="tx1"/>
                </a:solidFill>
                <a:effectLst/>
                <a:latin typeface="+mn-lt"/>
                <a:ea typeface="+mn-ea"/>
                <a:cs typeface="+mn-cs"/>
                <a:hlinkClick r:id="rId3"/>
              </a:rPr>
              <a:t>https://www.unwomen.org/-/media/headquarters/attachments/sections/library/publications/2020/gender-equality-womens-rights-in-review-en.pdf?la=en&amp;vs=934</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9</a:t>
            </a:fld>
            <a:endParaRPr lang="it-IT"/>
          </a:p>
        </p:txBody>
      </p:sp>
    </p:spTree>
    <p:extLst>
      <p:ext uri="{BB962C8B-B14F-4D97-AF65-F5344CB8AC3E}">
        <p14:creationId xmlns:p14="http://schemas.microsoft.com/office/powerpoint/2010/main" val="7495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noAutofit/>
          </a:bodyPr>
          <a:lstStyle>
            <a:lvl1pPr>
              <a:defRPr sz="5400">
                <a:solidFill>
                  <a:schemeClr val="bg1"/>
                </a:solidFill>
                <a:latin typeface="Geneva"/>
                <a:cs typeface="Geneva"/>
              </a:defRPr>
            </a:lvl1pPr>
          </a:lstStyle>
          <a:p>
            <a:r>
              <a:rPr lang="en-US" dirty="0"/>
              <a:t>Click to edit Master title style</a:t>
            </a:r>
            <a:endParaRPr lang="it-IT"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rgbClr val="FFFFFF"/>
                </a:solidFill>
                <a:latin typeface="DIN Condensed Bold"/>
                <a:cs typeface="DIN Condense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M3|The Normative Framework </a:t>
            </a:r>
          </a:p>
        </p:txBody>
      </p:sp>
    </p:spTree>
    <p:extLst>
      <p:ext uri="{BB962C8B-B14F-4D97-AF65-F5344CB8AC3E}">
        <p14:creationId xmlns:p14="http://schemas.microsoft.com/office/powerpoint/2010/main" val="60725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11"/>
          </p:nvPr>
        </p:nvSpPr>
        <p:spPr/>
        <p:txBody>
          <a:bodyPr/>
          <a:lstStyle/>
          <a:p>
            <a:r>
              <a:rPr lang="it-IT"/>
              <a:t>M3|The Normative Framework </a:t>
            </a:r>
          </a:p>
        </p:txBody>
      </p:sp>
    </p:spTree>
    <p:extLst>
      <p:ext uri="{BB962C8B-B14F-4D97-AF65-F5344CB8AC3E}">
        <p14:creationId xmlns:p14="http://schemas.microsoft.com/office/powerpoint/2010/main" val="355214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p:cNvSpPr>
            <a:spLocks noGrp="1"/>
          </p:cNvSpPr>
          <p:nvPr>
            <p:ph type="ftr" sz="quarter" idx="11"/>
          </p:nvPr>
        </p:nvSpPr>
        <p:spPr/>
        <p:txBody>
          <a:bodyPr/>
          <a:lstStyle/>
          <a:p>
            <a:r>
              <a:rPr lang="it-IT"/>
              <a:t>M3|The Normative Framework </a:t>
            </a:r>
          </a:p>
        </p:txBody>
      </p:sp>
    </p:spTree>
    <p:extLst>
      <p:ext uri="{BB962C8B-B14F-4D97-AF65-F5344CB8AC3E}">
        <p14:creationId xmlns:p14="http://schemas.microsoft.com/office/powerpoint/2010/main" val="120432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it-IT"/>
              <a:t>M3|The Normative Framework </a:t>
            </a:r>
          </a:p>
        </p:txBody>
      </p:sp>
    </p:spTree>
    <p:extLst>
      <p:ext uri="{BB962C8B-B14F-4D97-AF65-F5344CB8AC3E}">
        <p14:creationId xmlns:p14="http://schemas.microsoft.com/office/powerpoint/2010/main" val="194229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M3|The Normative Framework </a:t>
            </a:r>
          </a:p>
        </p:txBody>
      </p:sp>
    </p:spTree>
    <p:extLst>
      <p:ext uri="{BB962C8B-B14F-4D97-AF65-F5344CB8AC3E}">
        <p14:creationId xmlns:p14="http://schemas.microsoft.com/office/powerpoint/2010/main" val="149471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dirty="0"/>
              <a:t>Click to edit Master title style</a:t>
            </a:r>
            <a:endParaRPr lang="it-IT"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M3|The Normative Framework </a:t>
            </a:r>
          </a:p>
        </p:txBody>
      </p:sp>
    </p:spTree>
    <p:extLst>
      <p:ext uri="{BB962C8B-B14F-4D97-AF65-F5344CB8AC3E}">
        <p14:creationId xmlns:p14="http://schemas.microsoft.com/office/powerpoint/2010/main" val="342730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M3|The Normative Framework </a:t>
            </a:r>
          </a:p>
        </p:txBody>
      </p:sp>
    </p:spTree>
    <p:extLst>
      <p:ext uri="{BB962C8B-B14F-4D97-AF65-F5344CB8AC3E}">
        <p14:creationId xmlns:p14="http://schemas.microsoft.com/office/powerpoint/2010/main" val="27846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9" name="Footer Placeholder 4"/>
          <p:cNvSpPr>
            <a:spLocks noGrp="1"/>
          </p:cNvSpPr>
          <p:nvPr>
            <p:ph type="ftr" sz="quarter" idx="10"/>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M3|The Normative Framework </a:t>
            </a:r>
          </a:p>
        </p:txBody>
      </p:sp>
    </p:spTree>
    <p:extLst>
      <p:ext uri="{BB962C8B-B14F-4D97-AF65-F5344CB8AC3E}">
        <p14:creationId xmlns:p14="http://schemas.microsoft.com/office/powerpoint/2010/main" val="283448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4" name="Footer Placeholder 3"/>
          <p:cNvSpPr>
            <a:spLocks noGrp="1"/>
          </p:cNvSpPr>
          <p:nvPr>
            <p:ph type="ftr" sz="quarter" idx="11"/>
          </p:nvPr>
        </p:nvSpPr>
        <p:spPr/>
        <p:txBody>
          <a:bodyPr/>
          <a:lstStyle/>
          <a:p>
            <a:r>
              <a:rPr lang="it-IT"/>
              <a:t>M3|The Normative Framework </a:t>
            </a:r>
          </a:p>
        </p:txBody>
      </p:sp>
    </p:spTree>
    <p:extLst>
      <p:ext uri="{BB962C8B-B14F-4D97-AF65-F5344CB8AC3E}">
        <p14:creationId xmlns:p14="http://schemas.microsoft.com/office/powerpoint/2010/main" val="126151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a:t>M3|The Normative Framework </a:t>
            </a:r>
          </a:p>
        </p:txBody>
      </p:sp>
    </p:spTree>
    <p:extLst>
      <p:ext uri="{BB962C8B-B14F-4D97-AF65-F5344CB8AC3E}">
        <p14:creationId xmlns:p14="http://schemas.microsoft.com/office/powerpoint/2010/main" val="93002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M3|The Normative Framework </a:t>
            </a:r>
          </a:p>
        </p:txBody>
      </p:sp>
    </p:spTree>
    <p:extLst>
      <p:ext uri="{BB962C8B-B14F-4D97-AF65-F5344CB8AC3E}">
        <p14:creationId xmlns:p14="http://schemas.microsoft.com/office/powerpoint/2010/main" val="41850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it-IT"/>
              <a:t>M3|The Normative Framework </a:t>
            </a:r>
          </a:p>
        </p:txBody>
      </p:sp>
    </p:spTree>
    <p:extLst>
      <p:ext uri="{BB962C8B-B14F-4D97-AF65-F5344CB8AC3E}">
        <p14:creationId xmlns:p14="http://schemas.microsoft.com/office/powerpoint/2010/main" val="38253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Autofit/>
          </a:bodyPr>
          <a:lstStyle/>
          <a:p>
            <a:r>
              <a:rPr lang="en-US" dirty="0"/>
              <a:t>CLICK TO ADD TITLE</a:t>
            </a:r>
            <a:endParaRPr lang="it-IT"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M3|The Normative Framework </a:t>
            </a:r>
          </a:p>
        </p:txBody>
      </p:sp>
      <p:sp>
        <p:nvSpPr>
          <p:cNvPr id="6" name="Rectangle 5"/>
          <p:cNvSpPr/>
          <p:nvPr userDrawn="1"/>
        </p:nvSpPr>
        <p:spPr>
          <a:xfrm>
            <a:off x="184150" y="0"/>
            <a:ext cx="260350" cy="2825750"/>
          </a:xfrm>
          <a:prstGeom prst="rect">
            <a:avLst/>
          </a:prstGeom>
          <a:solidFill>
            <a:srgbClr val="873768"/>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p:cNvSpPr txBox="1"/>
          <p:nvPr userDrawn="1"/>
        </p:nvSpPr>
        <p:spPr>
          <a:xfrm>
            <a:off x="-1079500" y="1428750"/>
            <a:ext cx="184666"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215603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457200" rtl="0" eaLnBrk="1" latinLnBrk="0" hangingPunct="1">
        <a:spcBef>
          <a:spcPct val="0"/>
        </a:spcBef>
        <a:buNone/>
        <a:defRPr sz="3600" b="0" kern="1200" baseline="0">
          <a:solidFill>
            <a:srgbClr val="873768"/>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ndocs.org/A/RES/71/24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8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508000" y="184517"/>
            <a:ext cx="1985364" cy="163121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GB" sz="10000" b="1" spc="150" dirty="0">
                <a:ln w="11430"/>
                <a:solidFill>
                  <a:srgbClr val="873768"/>
                </a:solidFill>
                <a:effectLst>
                  <a:outerShdw blurRad="25400" algn="tl" rotWithShape="0">
                    <a:srgbClr val="000000">
                      <a:alpha val="43000"/>
                    </a:srgbClr>
                  </a:outerShdw>
                </a:effectLst>
                <a:latin typeface="Arial"/>
                <a:cs typeface="Arial"/>
              </a:rPr>
              <a:t>M3</a:t>
            </a:r>
          </a:p>
        </p:txBody>
      </p:sp>
      <p:sp>
        <p:nvSpPr>
          <p:cNvPr id="11" name="TextBox 10"/>
          <p:cNvSpPr txBox="1"/>
          <p:nvPr/>
        </p:nvSpPr>
        <p:spPr>
          <a:xfrm>
            <a:off x="3857625" y="3159126"/>
            <a:ext cx="5286376" cy="2571750"/>
          </a:xfrm>
          <a:prstGeom prst="rect">
            <a:avLst/>
          </a:prstGeom>
          <a:noFill/>
        </p:spPr>
        <p:txBody>
          <a:bodyPr wrap="square" rtlCol="0">
            <a:normAutofit fontScale="85000" lnSpcReduction="10000"/>
            <a:scene3d>
              <a:camera prst="orthographicFront"/>
              <a:lightRig rig="soft" dir="t">
                <a:rot lat="0" lon="0" rev="10800000"/>
              </a:lightRig>
            </a:scene3d>
            <a:sp3d>
              <a:bevelT w="27940" h="12700"/>
              <a:contourClr>
                <a:srgbClr val="DDDDDD"/>
              </a:contourClr>
            </a:sp3d>
          </a:bodyPr>
          <a:lstStyle/>
          <a:p>
            <a:r>
              <a:rPr lang="en-US" sz="6000" b="1" spc="150" dirty="0">
                <a:ln w="11430"/>
                <a:solidFill>
                  <a:srgbClr val="873768"/>
                </a:solidFill>
                <a:effectLst>
                  <a:outerShdw blurRad="25400" algn="tl" rotWithShape="0">
                    <a:srgbClr val="000000">
                      <a:alpha val="43000"/>
                    </a:srgbClr>
                  </a:outerShdw>
                </a:effectLst>
                <a:latin typeface="Arial"/>
                <a:cs typeface="Arial"/>
              </a:rPr>
              <a:t>The Normative Framework on GEWE</a:t>
            </a:r>
            <a:endParaRPr lang="en-GB" sz="6000" b="1" spc="150" dirty="0">
              <a:ln w="11430"/>
              <a:solidFill>
                <a:srgbClr val="873768"/>
              </a:solidFill>
              <a:effectLst>
                <a:outerShdw blurRad="25400" algn="tl" rotWithShape="0">
                  <a:srgbClr val="000000">
                    <a:alpha val="43000"/>
                  </a:srgbClr>
                </a:outerShdw>
              </a:effectLst>
              <a:latin typeface="Arial"/>
              <a:cs typeface="Arial"/>
            </a:endParaRPr>
          </a:p>
        </p:txBody>
      </p:sp>
    </p:spTree>
    <p:extLst>
      <p:ext uri="{BB962C8B-B14F-4D97-AF65-F5344CB8AC3E}">
        <p14:creationId xmlns:p14="http://schemas.microsoft.com/office/powerpoint/2010/main" val="185583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it-IT" dirty="0"/>
              <a:t>M3|The Normative Framework on GEWE </a:t>
            </a:r>
          </a:p>
        </p:txBody>
      </p:sp>
      <p:graphicFrame>
        <p:nvGraphicFramePr>
          <p:cNvPr id="8" name="Diagram 7"/>
          <p:cNvGraphicFramePr/>
          <p:nvPr>
            <p:extLst>
              <p:ext uri="{D42A27DB-BD31-4B8C-83A1-F6EECF244321}">
                <p14:modId xmlns:p14="http://schemas.microsoft.com/office/powerpoint/2010/main" val="1633350092"/>
              </p:ext>
            </p:extLst>
          </p:nvPr>
        </p:nvGraphicFramePr>
        <p:xfrm>
          <a:off x="631825" y="79375"/>
          <a:ext cx="8448675" cy="51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p:cNvSpPr>
          <p:nvPr/>
        </p:nvSpPr>
        <p:spPr>
          <a:xfrm rot="16200000">
            <a:off x="-1147924" y="4053049"/>
            <a:ext cx="2809876" cy="514028"/>
          </a:xfrm>
          <a:prstGeom prst="rect">
            <a:avLst/>
          </a:prstGeom>
        </p:spPr>
        <p:txBody>
          <a:bodyPr/>
          <a:lstStyle>
            <a:lvl1pPr algn="ctr" defTabSz="457200" rtl="0" eaLnBrk="1" latinLnBrk="0" hangingPunct="1">
              <a:spcBef>
                <a:spcPct val="0"/>
              </a:spcBef>
              <a:buNone/>
              <a:defRPr sz="3600" b="0" kern="1200" baseline="0">
                <a:solidFill>
                  <a:srgbClr val="769B66"/>
                </a:solidFill>
                <a:latin typeface="Arial"/>
                <a:ea typeface="+mj-ea"/>
                <a:cs typeface="Arial"/>
              </a:defRPr>
            </a:lvl1pPr>
          </a:lstStyle>
          <a:p>
            <a:r>
              <a:rPr lang="en-GB" sz="2800" dirty="0">
                <a:solidFill>
                  <a:srgbClr val="873768"/>
                </a:solidFill>
              </a:rPr>
              <a:t>UN SWAP 2.0</a:t>
            </a:r>
          </a:p>
        </p:txBody>
      </p:sp>
    </p:spTree>
    <p:extLst>
      <p:ext uri="{BB962C8B-B14F-4D97-AF65-F5344CB8AC3E}">
        <p14:creationId xmlns:p14="http://schemas.microsoft.com/office/powerpoint/2010/main" val="200544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405A-604D-D945-B873-B11226A42440}"/>
              </a:ext>
            </a:extLst>
          </p:cNvPr>
          <p:cNvSpPr>
            <a:spLocks noGrp="1"/>
          </p:cNvSpPr>
          <p:nvPr>
            <p:ph type="title"/>
          </p:nvPr>
        </p:nvSpPr>
        <p:spPr/>
        <p:txBody>
          <a:bodyPr/>
          <a:lstStyle/>
          <a:p>
            <a:r>
              <a:rPr lang="en-GB" dirty="0"/>
              <a:t>Gender &amp; QCPR</a:t>
            </a:r>
          </a:p>
        </p:txBody>
      </p:sp>
      <p:sp>
        <p:nvSpPr>
          <p:cNvPr id="3" name="Content Placeholder 2">
            <a:extLst>
              <a:ext uri="{FF2B5EF4-FFF2-40B4-BE49-F238E27FC236}">
                <a16:creationId xmlns:a16="http://schemas.microsoft.com/office/drawing/2014/main" id="{DCB097B3-875C-0048-9BCB-1ED5EBA508DB}"/>
              </a:ext>
            </a:extLst>
          </p:cNvPr>
          <p:cNvSpPr>
            <a:spLocks noGrp="1"/>
          </p:cNvSpPr>
          <p:nvPr>
            <p:ph idx="1"/>
          </p:nvPr>
        </p:nvSpPr>
        <p:spPr/>
        <p:txBody>
          <a:bodyPr>
            <a:normAutofit fontScale="92500" lnSpcReduction="20000"/>
          </a:bodyPr>
          <a:lstStyle/>
          <a:p>
            <a:r>
              <a:rPr lang="en-GB" dirty="0"/>
              <a:t>QCPR Resolution </a:t>
            </a:r>
            <a:r>
              <a:rPr lang="en-GB" u="sng" dirty="0">
                <a:hlinkClick r:id="rId3"/>
              </a:rPr>
              <a:t>71/243</a:t>
            </a:r>
            <a:r>
              <a:rPr lang="en-GB" dirty="0"/>
              <a:t> in 2016: </a:t>
            </a:r>
          </a:p>
          <a:p>
            <a:pPr lvl="1"/>
            <a:r>
              <a:rPr lang="en-GB" dirty="0"/>
              <a:t>recognizes the multiplier effect of gender equality and empowerment of women and girls on economic growth, poverty eradication and sustainable development; </a:t>
            </a:r>
          </a:p>
          <a:p>
            <a:pPr lvl="1"/>
            <a:r>
              <a:rPr lang="en-GB" dirty="0"/>
              <a:t>calls on all UN entities to continue to promote women’s empowerment and gender equality by enhancing gender mainstreaming through the UNSWAP and the Gender Equality Scorecard </a:t>
            </a:r>
          </a:p>
          <a:p>
            <a:pPr lvl="1"/>
            <a:r>
              <a:rPr lang="en-GB" dirty="0"/>
              <a:t>emphases the UNCT-wide gender-responsive performance management and strategic planning; the collection and use of sex-disaggregated data, reporting and resource tracking; and drawing on available gender expertise in the system at all levels, including in UN Women, to assist gender mainstreaming in planning framework</a:t>
            </a:r>
            <a:endParaRPr lang="x-none" dirty="0"/>
          </a:p>
        </p:txBody>
      </p:sp>
      <p:sp>
        <p:nvSpPr>
          <p:cNvPr id="4" name="Footer Placeholder 3">
            <a:extLst>
              <a:ext uri="{FF2B5EF4-FFF2-40B4-BE49-F238E27FC236}">
                <a16:creationId xmlns:a16="http://schemas.microsoft.com/office/drawing/2014/main" id="{80D4E0CF-7702-B749-8146-8A5980472164}"/>
              </a:ext>
            </a:extLst>
          </p:cNvPr>
          <p:cNvSpPr>
            <a:spLocks noGrp="1"/>
          </p:cNvSpPr>
          <p:nvPr>
            <p:ph type="ftr" sz="quarter" idx="3"/>
          </p:nvPr>
        </p:nvSpPr>
        <p:spPr/>
        <p:txBody>
          <a:bodyPr/>
          <a:lstStyle/>
          <a:p>
            <a:r>
              <a:rPr lang="it-IT" dirty="0"/>
              <a:t>M3|The Normative Framework on GEWE </a:t>
            </a:r>
          </a:p>
        </p:txBody>
      </p:sp>
    </p:spTree>
    <p:extLst>
      <p:ext uri="{BB962C8B-B14F-4D97-AF65-F5344CB8AC3E}">
        <p14:creationId xmlns:p14="http://schemas.microsoft.com/office/powerpoint/2010/main" val="957784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dirty="0"/>
              <a:t>M3|The Normative Framework on GEWE </a:t>
            </a:r>
          </a:p>
        </p:txBody>
      </p:sp>
      <p:sp>
        <p:nvSpPr>
          <p:cNvPr id="6" name="TextBox 5"/>
          <p:cNvSpPr txBox="1"/>
          <p:nvPr/>
        </p:nvSpPr>
        <p:spPr>
          <a:xfrm>
            <a:off x="7150946" y="5168286"/>
            <a:ext cx="1964124" cy="246221"/>
          </a:xfrm>
          <a:prstGeom prst="rect">
            <a:avLst/>
          </a:prstGeom>
          <a:noFill/>
        </p:spPr>
        <p:txBody>
          <a:bodyPr wrap="none" rtlCol="0">
            <a:spAutoFit/>
          </a:bodyPr>
          <a:lstStyle/>
          <a:p>
            <a:r>
              <a:rPr lang="en-US" sz="1000"/>
              <a:t>Photo credit: </a:t>
            </a:r>
            <a:r>
              <a:rPr lang="en-US" sz="1000" err="1"/>
              <a:t>www.flickr.com</a:t>
            </a:r>
            <a:endParaRPr lang="en-US" sz="1000"/>
          </a:p>
        </p:txBody>
      </p:sp>
      <p:sp>
        <p:nvSpPr>
          <p:cNvPr id="2" name="Title 1"/>
          <p:cNvSpPr>
            <a:spLocks noGrp="1"/>
          </p:cNvSpPr>
          <p:nvPr>
            <p:ph type="title"/>
          </p:nvPr>
        </p:nvSpPr>
        <p:spPr>
          <a:xfrm>
            <a:off x="554019" y="1032248"/>
            <a:ext cx="8229600" cy="952500"/>
          </a:xfrm>
        </p:spPr>
        <p:txBody>
          <a:bodyPr/>
          <a:lstStyle/>
          <a:p>
            <a:r>
              <a:rPr lang="en-GB" dirty="0"/>
              <a:t>Questions?</a:t>
            </a:r>
          </a:p>
        </p:txBody>
      </p:sp>
      <p:pic>
        <p:nvPicPr>
          <p:cNvPr id="4" name="Picture 3" descr="A picture containing sport, game, person, front&#10;&#10;Description automatically generated">
            <a:extLst>
              <a:ext uri="{FF2B5EF4-FFF2-40B4-BE49-F238E27FC236}">
                <a16:creationId xmlns:a16="http://schemas.microsoft.com/office/drawing/2014/main" id="{F2CCCB6B-EC75-4EE7-B7E5-36D02ABD09D8}"/>
              </a:ext>
            </a:extLst>
          </p:cNvPr>
          <p:cNvPicPr>
            <a:picLocks noChangeAspect="1"/>
          </p:cNvPicPr>
          <p:nvPr/>
        </p:nvPicPr>
        <p:blipFill>
          <a:blip r:embed="rId3"/>
          <a:stretch>
            <a:fillRect/>
          </a:stretch>
        </p:blipFill>
        <p:spPr>
          <a:xfrm>
            <a:off x="769732" y="2100187"/>
            <a:ext cx="7587538" cy="29493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Objectives</a:t>
            </a:r>
          </a:p>
        </p:txBody>
      </p:sp>
      <p:sp>
        <p:nvSpPr>
          <p:cNvPr id="4" name="Footer Placeholder 3"/>
          <p:cNvSpPr>
            <a:spLocks noGrp="1"/>
          </p:cNvSpPr>
          <p:nvPr>
            <p:ph type="ftr" sz="quarter" idx="3"/>
          </p:nvPr>
        </p:nvSpPr>
        <p:spPr/>
        <p:txBody>
          <a:bodyPr/>
          <a:lstStyle/>
          <a:p>
            <a:r>
              <a:rPr lang="it-IT" dirty="0"/>
              <a:t>M3|The Normative Framework on GEWE </a:t>
            </a:r>
          </a:p>
        </p:txBody>
      </p:sp>
      <p:sp>
        <p:nvSpPr>
          <p:cNvPr id="5" name="Content Placeholder 4"/>
          <p:cNvSpPr>
            <a:spLocks noGrp="1"/>
          </p:cNvSpPr>
          <p:nvPr>
            <p:ph idx="1"/>
          </p:nvPr>
        </p:nvSpPr>
        <p:spPr/>
        <p:txBody>
          <a:bodyPr>
            <a:normAutofit/>
          </a:bodyPr>
          <a:lstStyle/>
          <a:p>
            <a:pPr lvl="0">
              <a:spcBef>
                <a:spcPts val="600"/>
              </a:spcBef>
              <a:spcAft>
                <a:spcPts val="600"/>
              </a:spcAft>
            </a:pPr>
            <a:r>
              <a:rPr lang="en-GB" dirty="0"/>
              <a:t>Understand the rationale behind the comprehensive integration of the gender into key phases of sustainable development work; </a:t>
            </a:r>
            <a:endParaRPr lang="x-none" dirty="0"/>
          </a:p>
          <a:p>
            <a:pPr lvl="0">
              <a:spcBef>
                <a:spcPts val="600"/>
              </a:spcBef>
              <a:spcAft>
                <a:spcPts val="600"/>
              </a:spcAft>
            </a:pPr>
            <a:r>
              <a:rPr lang="en-GB" dirty="0"/>
              <a:t>Recall the basic concepts and international frameworks that underpin gender equality and the empowerment of women; </a:t>
            </a:r>
            <a:endParaRPr lang="x-none" dirty="0"/>
          </a:p>
          <a:p>
            <a:pPr lvl="0">
              <a:spcBef>
                <a:spcPts val="600"/>
              </a:spcBef>
              <a:spcAft>
                <a:spcPts val="600"/>
              </a:spcAft>
            </a:pPr>
            <a:r>
              <a:rPr lang="en-GB" dirty="0"/>
              <a:t>Apply gender-related terms and concepts appropriately;</a:t>
            </a:r>
            <a:endParaRPr lang="x-none" dirty="0"/>
          </a:p>
          <a:p>
            <a:pPr lvl="0">
              <a:spcBef>
                <a:spcPts val="600"/>
              </a:spcBef>
              <a:spcAft>
                <a:spcPts val="600"/>
              </a:spcAft>
            </a:pPr>
            <a:r>
              <a:rPr lang="en-GB" dirty="0"/>
              <a:t>Understand the centrality of gender to delivering on the promise of the 2030 Agenda and its linkages with the LNOB principle. </a:t>
            </a:r>
            <a:endParaRPr lang="x-none" dirty="0"/>
          </a:p>
        </p:txBody>
      </p:sp>
    </p:spTree>
    <p:extLst>
      <p:ext uri="{BB962C8B-B14F-4D97-AF65-F5344CB8AC3E}">
        <p14:creationId xmlns:p14="http://schemas.microsoft.com/office/powerpoint/2010/main" val="316242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71601" y="1021292"/>
            <a:ext cx="7200799" cy="4462218"/>
          </a:xfrm>
          <a:prstGeom prst="rect">
            <a:avLst/>
          </a:prstGeom>
        </p:spPr>
        <p:txBody>
          <a:bodyPr/>
          <a:lstStyle>
            <a:lvl1pPr algn="r" rtl="0" fontAlgn="base">
              <a:spcBef>
                <a:spcPct val="0"/>
              </a:spcBef>
              <a:spcAft>
                <a:spcPct val="0"/>
              </a:spcAft>
              <a:defRPr>
                <a:solidFill>
                  <a:schemeClr val="bg1"/>
                </a:solidFill>
                <a:latin typeface="+mj-lt"/>
                <a:ea typeface="+mj-ea"/>
                <a:cs typeface="+mj-cs"/>
              </a:defRPr>
            </a:lvl1pPr>
            <a:lvl2pPr algn="r" rtl="0" fontAlgn="base">
              <a:spcBef>
                <a:spcPct val="0"/>
              </a:spcBef>
              <a:spcAft>
                <a:spcPct val="0"/>
              </a:spcAft>
              <a:defRPr>
                <a:solidFill>
                  <a:schemeClr val="bg1"/>
                </a:solidFill>
                <a:latin typeface="Arial" charset="0"/>
                <a:ea typeface="ＭＳ Ｐゴシック" charset="0"/>
                <a:cs typeface="ＭＳ Ｐゴシック" charset="0"/>
              </a:defRPr>
            </a:lvl2pPr>
            <a:lvl3pPr algn="r" rtl="0" fontAlgn="base">
              <a:spcBef>
                <a:spcPct val="0"/>
              </a:spcBef>
              <a:spcAft>
                <a:spcPct val="0"/>
              </a:spcAft>
              <a:defRPr>
                <a:solidFill>
                  <a:schemeClr val="bg1"/>
                </a:solidFill>
                <a:latin typeface="Arial" charset="0"/>
                <a:ea typeface="ＭＳ Ｐゴシック" charset="0"/>
                <a:cs typeface="ＭＳ Ｐゴシック" charset="0"/>
              </a:defRPr>
            </a:lvl3pPr>
            <a:lvl4pPr algn="r" rtl="0" fontAlgn="base">
              <a:spcBef>
                <a:spcPct val="0"/>
              </a:spcBef>
              <a:spcAft>
                <a:spcPct val="0"/>
              </a:spcAft>
              <a:defRPr>
                <a:solidFill>
                  <a:schemeClr val="bg1"/>
                </a:solidFill>
                <a:latin typeface="Arial" charset="0"/>
                <a:ea typeface="ＭＳ Ｐゴシック" charset="0"/>
                <a:cs typeface="ＭＳ Ｐゴシック" charset="0"/>
              </a:defRPr>
            </a:lvl4pPr>
            <a:lvl5pPr algn="r" rtl="0" fontAlgn="base">
              <a:spcBef>
                <a:spcPct val="0"/>
              </a:spcBef>
              <a:spcAft>
                <a:spcPct val="0"/>
              </a:spcAft>
              <a:defRPr>
                <a:solidFill>
                  <a:schemeClr val="bg1"/>
                </a:solidFill>
                <a:latin typeface="Arial" charset="0"/>
                <a:ea typeface="ＭＳ Ｐゴシック" charset="0"/>
                <a:cs typeface="ＭＳ Ｐゴシック" charset="0"/>
              </a:defRPr>
            </a:lvl5pPr>
            <a:lvl6pPr marL="457200" algn="r" rtl="0" fontAlgn="base">
              <a:spcBef>
                <a:spcPct val="0"/>
              </a:spcBef>
              <a:spcAft>
                <a:spcPct val="0"/>
              </a:spcAft>
              <a:defRPr>
                <a:solidFill>
                  <a:schemeClr val="bg1"/>
                </a:solidFill>
                <a:latin typeface="Arial" charset="0"/>
                <a:ea typeface="ＭＳ Ｐゴシック" charset="0"/>
                <a:cs typeface="ＭＳ Ｐゴシック" charset="0"/>
              </a:defRPr>
            </a:lvl6pPr>
            <a:lvl7pPr marL="914400" algn="r" rtl="0" fontAlgn="base">
              <a:spcBef>
                <a:spcPct val="0"/>
              </a:spcBef>
              <a:spcAft>
                <a:spcPct val="0"/>
              </a:spcAft>
              <a:defRPr>
                <a:solidFill>
                  <a:schemeClr val="bg1"/>
                </a:solidFill>
                <a:latin typeface="Arial" charset="0"/>
                <a:ea typeface="ＭＳ Ｐゴシック" charset="0"/>
                <a:cs typeface="ＭＳ Ｐゴシック" charset="0"/>
              </a:defRPr>
            </a:lvl7pPr>
            <a:lvl8pPr marL="1371600" algn="r" rtl="0" fontAlgn="base">
              <a:spcBef>
                <a:spcPct val="0"/>
              </a:spcBef>
              <a:spcAft>
                <a:spcPct val="0"/>
              </a:spcAft>
              <a:defRPr>
                <a:solidFill>
                  <a:schemeClr val="bg1"/>
                </a:solidFill>
                <a:latin typeface="Arial" charset="0"/>
                <a:ea typeface="ＭＳ Ｐゴシック" charset="0"/>
                <a:cs typeface="ＭＳ Ｐゴシック" charset="0"/>
              </a:defRPr>
            </a:lvl8pPr>
            <a:lvl9pPr marL="1828800" algn="r" rtl="0" fontAlgn="base">
              <a:spcBef>
                <a:spcPct val="0"/>
              </a:spcBef>
              <a:spcAft>
                <a:spcPct val="0"/>
              </a:spcAft>
              <a:defRPr>
                <a:solidFill>
                  <a:schemeClr val="bg1"/>
                </a:solidFill>
                <a:latin typeface="Arial" charset="0"/>
                <a:ea typeface="ＭＳ Ｐゴシック" charset="0"/>
                <a:cs typeface="ＭＳ Ｐゴシック" charset="0"/>
              </a:defRPr>
            </a:lvl9pPr>
          </a:lstStyle>
          <a:p>
            <a:pPr algn="ctr" defTabSz="761970" eaLnBrk="0" hangingPunct="0">
              <a:defRPr/>
            </a:pPr>
            <a:r>
              <a:rPr lang="en-GB" sz="3333" b="1" kern="0" dirty="0">
                <a:solidFill>
                  <a:prstClr val="white"/>
                </a:solidFill>
                <a:latin typeface="Calibri"/>
              </a:rPr>
              <a:t>CONTEXTE</a:t>
            </a:r>
          </a:p>
        </p:txBody>
      </p:sp>
      <p:sp>
        <p:nvSpPr>
          <p:cNvPr id="15" name="Content Placeholder 2"/>
          <p:cNvSpPr txBox="1">
            <a:spLocks/>
          </p:cNvSpPr>
          <p:nvPr/>
        </p:nvSpPr>
        <p:spPr>
          <a:xfrm>
            <a:off x="971600" y="1021292"/>
            <a:ext cx="7234453" cy="4661958"/>
          </a:xfrm>
          <a:prstGeom prst="rect">
            <a:avLst/>
          </a:prstGeom>
        </p:spPr>
        <p:txBody>
          <a:bodyPr/>
          <a:lstStyle>
            <a:lvl1pPr marL="342900" indent="-342900" algn="l" rtl="0" fontAlgn="base">
              <a:spcBef>
                <a:spcPct val="20000"/>
              </a:spcBef>
              <a:spcAft>
                <a:spcPct val="0"/>
              </a:spcAft>
              <a:defRPr sz="1400">
                <a:solidFill>
                  <a:schemeClr val="tx1"/>
                </a:solidFill>
                <a:latin typeface="+mn-lt"/>
                <a:ea typeface="+mn-ea"/>
                <a:cs typeface="+mn-cs"/>
              </a:defRPr>
            </a:lvl1pPr>
            <a:lvl2pPr marL="742950" indent="-285750" algn="l" rtl="0" fontAlgn="base">
              <a:spcBef>
                <a:spcPct val="20000"/>
              </a:spcBef>
              <a:spcAft>
                <a:spcPct val="0"/>
              </a:spcAft>
              <a:defRPr sz="1400">
                <a:solidFill>
                  <a:schemeClr val="tx1"/>
                </a:solidFill>
                <a:latin typeface="+mn-lt"/>
                <a:ea typeface="+mn-ea"/>
              </a:defRPr>
            </a:lvl2pPr>
            <a:lvl3pPr marL="1143000" indent="-228600" algn="l" rtl="0" fontAlgn="base">
              <a:spcBef>
                <a:spcPct val="20000"/>
              </a:spcBef>
              <a:spcAft>
                <a:spcPct val="0"/>
              </a:spcAft>
              <a:buChar char="•"/>
              <a:defRPr sz="1400">
                <a:solidFill>
                  <a:schemeClr val="tx1"/>
                </a:solidFill>
                <a:latin typeface="+mn-lt"/>
                <a:ea typeface="+mn-ea"/>
              </a:defRPr>
            </a:lvl3pPr>
            <a:lvl4pPr marL="1600200" indent="-228600" algn="l" rtl="0" fontAlgn="base">
              <a:spcBef>
                <a:spcPct val="20000"/>
              </a:spcBef>
              <a:spcAft>
                <a:spcPct val="0"/>
              </a:spcAft>
              <a:buChar char="–"/>
              <a:defRPr sz="1400">
                <a:solidFill>
                  <a:schemeClr val="tx1"/>
                </a:solidFill>
                <a:latin typeface="+mn-lt"/>
                <a:ea typeface="+mn-ea"/>
              </a:defRPr>
            </a:lvl4pPr>
            <a:lvl5pPr marL="2057400" indent="-228600" algn="l" rtl="0" fontAlgn="base">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marL="285739" indent="-285739" defTabSz="761970" eaLnBrk="0" hangingPunct="0">
              <a:buFont typeface="Arial" panose="020B0604020202020204" pitchFamily="34" charset="0"/>
              <a:buChar char="•"/>
              <a:defRPr/>
            </a:pPr>
            <a:endParaRPr lang="en-GB" altLang="en-US" sz="1667" b="1" kern="0" dirty="0">
              <a:solidFill>
                <a:prstClr val="black"/>
              </a:solidFill>
              <a:latin typeface="Arial"/>
              <a:ea typeface="ＭＳ Ｐゴシック"/>
            </a:endParaRPr>
          </a:p>
          <a:p>
            <a:pPr marL="285739" indent="-285739" defTabSz="761970" eaLnBrk="0" hangingPunct="0">
              <a:buFont typeface="Arial" panose="020B0604020202020204" pitchFamily="34" charset="0"/>
              <a:buChar char="•"/>
              <a:defRPr/>
            </a:pPr>
            <a:endParaRPr lang="en-GB" sz="1667" dirty="0">
              <a:solidFill>
                <a:prstClr val="black"/>
              </a:solidFill>
              <a:latin typeface="Calibri"/>
            </a:endParaRPr>
          </a:p>
          <a:p>
            <a:pPr marL="0" indent="0" defTabSz="761970" eaLnBrk="0" hangingPunct="0">
              <a:defRPr/>
            </a:pPr>
            <a:endParaRPr lang="en-GB" sz="1667" dirty="0">
              <a:solidFill>
                <a:prstClr val="black"/>
              </a:solidFill>
              <a:latin typeface="Calibri"/>
            </a:endParaRPr>
          </a:p>
          <a:p>
            <a:pPr marL="56884" indent="0" defTabSz="761970" eaLnBrk="0" hangingPunct="0">
              <a:defRPr/>
            </a:pPr>
            <a:endParaRPr lang="en-GB" sz="1667" kern="0" dirty="0">
              <a:solidFill>
                <a:srgbClr val="C0504D">
                  <a:lumMod val="75000"/>
                </a:srgbClr>
              </a:solidFill>
              <a:latin typeface="Calibri"/>
            </a:endParaRPr>
          </a:p>
        </p:txBody>
      </p:sp>
      <p:sp>
        <p:nvSpPr>
          <p:cNvPr id="3" name="Rectangle 2"/>
          <p:cNvSpPr/>
          <p:nvPr/>
        </p:nvSpPr>
        <p:spPr>
          <a:xfrm>
            <a:off x="959309" y="1068215"/>
            <a:ext cx="7246743" cy="1246495"/>
          </a:xfrm>
          <a:prstGeom prst="rect">
            <a:avLst/>
          </a:prstGeom>
        </p:spPr>
        <p:txBody>
          <a:bodyPr wrap="square">
            <a:spAutoFit/>
          </a:bodyPr>
          <a:lstStyle/>
          <a:p>
            <a:pPr>
              <a:defRPr/>
            </a:pPr>
            <a:endParaRPr lang="en-GB" sz="1500" dirty="0"/>
          </a:p>
          <a:p>
            <a:pPr>
              <a:defRPr/>
            </a:pPr>
            <a:endParaRPr lang="en-GB" altLang="en-US" sz="1500" dirty="0"/>
          </a:p>
          <a:p>
            <a:pPr>
              <a:defRPr/>
            </a:pPr>
            <a:endParaRPr lang="en-GB" altLang="en-US" sz="1500" dirty="0"/>
          </a:p>
          <a:p>
            <a:pPr>
              <a:defRPr/>
            </a:pPr>
            <a:endParaRPr lang="en-GB" sz="1500" dirty="0"/>
          </a:p>
          <a:p>
            <a:endParaRPr lang="en-GB" sz="1500" dirty="0"/>
          </a:p>
        </p:txBody>
      </p:sp>
      <p:graphicFrame>
        <p:nvGraphicFramePr>
          <p:cNvPr id="4" name="Diagram 3"/>
          <p:cNvGraphicFramePr/>
          <p:nvPr>
            <p:extLst>
              <p:ext uri="{D42A27DB-BD31-4B8C-83A1-F6EECF244321}">
                <p14:modId xmlns:p14="http://schemas.microsoft.com/office/powerpoint/2010/main" val="2971157903"/>
              </p:ext>
            </p:extLst>
          </p:nvPr>
        </p:nvGraphicFramePr>
        <p:xfrm>
          <a:off x="1613749" y="949877"/>
          <a:ext cx="5300307" cy="3673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91164" y="2926410"/>
            <a:ext cx="1162067" cy="553998"/>
          </a:xfrm>
          <a:prstGeom prst="rect">
            <a:avLst/>
          </a:prstGeom>
          <a:noFill/>
        </p:spPr>
        <p:txBody>
          <a:bodyPr wrap="square" rtlCol="0">
            <a:spAutoFit/>
          </a:bodyPr>
          <a:lstStyle/>
          <a:p>
            <a:r>
              <a:rPr lang="en-GB" sz="1500" b="1" dirty="0">
                <a:solidFill>
                  <a:schemeClr val="tx1">
                    <a:lumMod val="75000"/>
                    <a:lumOff val="25000"/>
                  </a:schemeClr>
                </a:solidFill>
              </a:rPr>
              <a:t>GENDER </a:t>
            </a:r>
          </a:p>
          <a:p>
            <a:r>
              <a:rPr lang="en-GB" sz="1500" b="1" dirty="0">
                <a:solidFill>
                  <a:schemeClr val="tx1">
                    <a:lumMod val="75000"/>
                    <a:lumOff val="25000"/>
                  </a:schemeClr>
                </a:solidFill>
              </a:rPr>
              <a:t>EQUALITY</a:t>
            </a:r>
          </a:p>
        </p:txBody>
      </p:sp>
      <p:sp>
        <p:nvSpPr>
          <p:cNvPr id="8" name="Callout: Line 7"/>
          <p:cNvSpPr/>
          <p:nvPr/>
        </p:nvSpPr>
        <p:spPr>
          <a:xfrm>
            <a:off x="5788891" y="1145626"/>
            <a:ext cx="2383508" cy="875090"/>
          </a:xfrm>
          <a:prstGeom prst="borderCallout1">
            <a:avLst>
              <a:gd name="adj1" fmla="val 31138"/>
              <a:gd name="adj2" fmla="val -63"/>
              <a:gd name="adj3" fmla="val 84751"/>
              <a:gd name="adj4" fmla="val -1878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solidFill>
                <a:schemeClr val="bg1">
                  <a:lumMod val="50000"/>
                </a:schemeClr>
              </a:solidFill>
              <a:latin typeface="Arial" panose="020B0604020202020204" pitchFamily="34" charset="0"/>
              <a:cs typeface="Arial" panose="020B0604020202020204" pitchFamily="34" charset="0"/>
            </a:endParaRPr>
          </a:p>
        </p:txBody>
      </p:sp>
      <p:sp>
        <p:nvSpPr>
          <p:cNvPr id="11" name="Callout: Line 10"/>
          <p:cNvSpPr/>
          <p:nvPr/>
        </p:nvSpPr>
        <p:spPr>
          <a:xfrm rot="10800000">
            <a:off x="557130" y="4302909"/>
            <a:ext cx="2034652" cy="915374"/>
          </a:xfrm>
          <a:prstGeom prst="borderCallout1">
            <a:avLst>
              <a:gd name="adj1" fmla="val 53084"/>
              <a:gd name="adj2" fmla="val 770"/>
              <a:gd name="adj3" fmla="val 85536"/>
              <a:gd name="adj4" fmla="val -3089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12" name="TextBox 11"/>
          <p:cNvSpPr txBox="1"/>
          <p:nvPr/>
        </p:nvSpPr>
        <p:spPr>
          <a:xfrm>
            <a:off x="5788890" y="1122563"/>
            <a:ext cx="2281715" cy="784830"/>
          </a:xfrm>
          <a:prstGeom prst="rect">
            <a:avLst/>
          </a:prstGeom>
          <a:noFill/>
        </p:spPr>
        <p:txBody>
          <a:bodyPr wrap="square" rtlCol="0">
            <a:spAutoFit/>
          </a:bodyPr>
          <a:lstStyle/>
          <a:p>
            <a:r>
              <a:rPr lang="en-GB" sz="1500" dirty="0">
                <a:solidFill>
                  <a:schemeClr val="bg1">
                    <a:lumMod val="50000"/>
                  </a:schemeClr>
                </a:solidFill>
                <a:latin typeface="Arial" panose="020B0604020202020204" pitchFamily="34" charset="0"/>
                <a:cs typeface="Arial" panose="020B0604020202020204" pitchFamily="34" charset="0"/>
              </a:rPr>
              <a:t>Universal declaration CEDAW, Beijing Declaration</a:t>
            </a:r>
          </a:p>
        </p:txBody>
      </p:sp>
      <p:sp>
        <p:nvSpPr>
          <p:cNvPr id="13" name="TextBox 12"/>
          <p:cNvSpPr txBox="1"/>
          <p:nvPr/>
        </p:nvSpPr>
        <p:spPr>
          <a:xfrm>
            <a:off x="557129" y="4332154"/>
            <a:ext cx="2003752" cy="553998"/>
          </a:xfrm>
          <a:prstGeom prst="rect">
            <a:avLst/>
          </a:prstGeom>
          <a:noFill/>
        </p:spPr>
        <p:txBody>
          <a:bodyPr wrap="square" rtlCol="0">
            <a:spAutoFit/>
          </a:bodyPr>
          <a:lstStyle/>
          <a:p>
            <a:r>
              <a:rPr lang="en-GB" sz="1500" dirty="0">
                <a:solidFill>
                  <a:schemeClr val="bg1">
                    <a:lumMod val="50000"/>
                  </a:schemeClr>
                </a:solidFill>
              </a:rPr>
              <a:t>Agenda 2030, National Ownership</a:t>
            </a:r>
          </a:p>
        </p:txBody>
      </p:sp>
      <p:sp>
        <p:nvSpPr>
          <p:cNvPr id="16" name="Callout: Line 15"/>
          <p:cNvSpPr/>
          <p:nvPr/>
        </p:nvSpPr>
        <p:spPr>
          <a:xfrm>
            <a:off x="6629053" y="3339973"/>
            <a:ext cx="2185495" cy="1865480"/>
          </a:xfrm>
          <a:prstGeom prst="borderCallout1">
            <a:avLst>
              <a:gd name="adj1" fmla="val 59736"/>
              <a:gd name="adj2" fmla="val -683"/>
              <a:gd name="adj3" fmla="val 41643"/>
              <a:gd name="adj4" fmla="val -3349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bg1">
                    <a:lumMod val="50000"/>
                  </a:schemeClr>
                </a:solidFill>
                <a:latin typeface="Arial" panose="020B0604020202020204" pitchFamily="34" charset="0"/>
                <a:cs typeface="Arial" panose="020B0604020202020204" pitchFamily="34" charset="0"/>
              </a:rPr>
              <a:t>ECOSOC, QCPR, UN System wide strategies, UNDS reform, CSW agreed conclusions, and WPS agenda</a:t>
            </a:r>
          </a:p>
          <a:p>
            <a:pPr algn="ctr"/>
            <a:endParaRPr lang="en-GB" sz="1200" dirty="0">
              <a:solidFill>
                <a:schemeClr val="bg1">
                  <a:lumMod val="50000"/>
                </a:schemeClr>
              </a:solidFill>
              <a:latin typeface="Arial" panose="020B0604020202020204" pitchFamily="34" charset="0"/>
              <a:cs typeface="Arial" panose="020B0604020202020204" pitchFamily="34" charset="0"/>
            </a:endParaRPr>
          </a:p>
          <a:p>
            <a:pPr algn="ctr"/>
            <a:r>
              <a:rPr lang="en-GB" sz="1200" dirty="0">
                <a:solidFill>
                  <a:schemeClr val="bg1">
                    <a:lumMod val="50000"/>
                  </a:schemeClr>
                </a:solidFill>
                <a:latin typeface="Arial" panose="020B0604020202020204" pitchFamily="34" charset="0"/>
                <a:cs typeface="Arial" panose="020B0604020202020204" pitchFamily="34" charset="0"/>
              </a:rPr>
              <a:t>Accountability : </a:t>
            </a:r>
          </a:p>
          <a:p>
            <a:pPr algn="ctr"/>
            <a:r>
              <a:rPr lang="en-GB" sz="1200" dirty="0">
                <a:solidFill>
                  <a:schemeClr val="bg1">
                    <a:lumMod val="50000"/>
                  </a:schemeClr>
                </a:solidFill>
                <a:latin typeface="Arial" panose="020B0604020202020204" pitchFamily="34" charset="0"/>
                <a:cs typeface="Arial" panose="020B0604020202020204" pitchFamily="34" charset="0"/>
              </a:rPr>
              <a:t>UN SWAP &amp; Gender score card </a:t>
            </a:r>
          </a:p>
        </p:txBody>
      </p:sp>
      <p:sp>
        <p:nvSpPr>
          <p:cNvPr id="9" name="Title 8">
            <a:extLst>
              <a:ext uri="{FF2B5EF4-FFF2-40B4-BE49-F238E27FC236}">
                <a16:creationId xmlns:a16="http://schemas.microsoft.com/office/drawing/2014/main" id="{8F2407A0-864A-6A4D-B597-496084909E64}"/>
              </a:ext>
            </a:extLst>
          </p:cNvPr>
          <p:cNvSpPr>
            <a:spLocks noGrp="1"/>
          </p:cNvSpPr>
          <p:nvPr>
            <p:ph type="title"/>
          </p:nvPr>
        </p:nvSpPr>
        <p:spPr/>
        <p:txBody>
          <a:bodyPr/>
          <a:lstStyle/>
          <a:p>
            <a:r>
              <a:rPr lang="en-GB" dirty="0"/>
              <a:t>Normative Framework</a:t>
            </a:r>
          </a:p>
        </p:txBody>
      </p:sp>
      <p:sp>
        <p:nvSpPr>
          <p:cNvPr id="2" name="Footer Placeholder 1">
            <a:extLst>
              <a:ext uri="{FF2B5EF4-FFF2-40B4-BE49-F238E27FC236}">
                <a16:creationId xmlns:a16="http://schemas.microsoft.com/office/drawing/2014/main" id="{ADA4B7D4-6823-4349-BA97-BDEE3873F391}"/>
              </a:ext>
            </a:extLst>
          </p:cNvPr>
          <p:cNvSpPr>
            <a:spLocks noGrp="1"/>
          </p:cNvSpPr>
          <p:nvPr>
            <p:ph type="ftr" sz="quarter" idx="11"/>
          </p:nvPr>
        </p:nvSpPr>
        <p:spPr>
          <a:xfrm>
            <a:off x="3306101" y="5327929"/>
            <a:ext cx="5837899" cy="375351"/>
          </a:xfrm>
        </p:spPr>
        <p:txBody>
          <a:bodyPr/>
          <a:lstStyle/>
          <a:p>
            <a:r>
              <a:rPr lang="it-IT" dirty="0"/>
              <a:t>M3|The Normative Framework on GEWE </a:t>
            </a:r>
          </a:p>
          <a:p>
            <a:endParaRPr lang="it-IT" dirty="0"/>
          </a:p>
        </p:txBody>
      </p:sp>
    </p:spTree>
    <p:extLst>
      <p:ext uri="{BB962C8B-B14F-4D97-AF65-F5344CB8AC3E}">
        <p14:creationId xmlns:p14="http://schemas.microsoft.com/office/powerpoint/2010/main" val="37561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13"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15D-21DD-AD4E-B32D-D5BBD38F7A5A}"/>
              </a:ext>
            </a:extLst>
          </p:cNvPr>
          <p:cNvSpPr>
            <a:spLocks noGrp="1"/>
          </p:cNvSpPr>
          <p:nvPr>
            <p:ph type="title"/>
          </p:nvPr>
        </p:nvSpPr>
        <p:spPr/>
        <p:txBody>
          <a:bodyPr/>
          <a:lstStyle/>
          <a:p>
            <a:r>
              <a:rPr lang="it-IT"/>
              <a:t>UDHR</a:t>
            </a:r>
          </a:p>
        </p:txBody>
      </p:sp>
      <p:sp>
        <p:nvSpPr>
          <p:cNvPr id="3" name="Content Placeholder 2">
            <a:extLst>
              <a:ext uri="{FF2B5EF4-FFF2-40B4-BE49-F238E27FC236}">
                <a16:creationId xmlns:a16="http://schemas.microsoft.com/office/drawing/2014/main" id="{D371EE9F-A9C1-DC41-B822-B70E30E4958F}"/>
              </a:ext>
            </a:extLst>
          </p:cNvPr>
          <p:cNvSpPr>
            <a:spLocks noGrp="1"/>
          </p:cNvSpPr>
          <p:nvPr>
            <p:ph idx="1"/>
          </p:nvPr>
        </p:nvSpPr>
        <p:spPr/>
        <p:txBody>
          <a:bodyPr>
            <a:normAutofit/>
          </a:bodyPr>
          <a:lstStyle/>
          <a:p>
            <a:pPr marL="0" indent="0">
              <a:buNone/>
            </a:pPr>
            <a:r>
              <a:rPr lang="en-GB" u="sng"/>
              <a:t>Article 1</a:t>
            </a:r>
            <a:r>
              <a:rPr lang="en-GB"/>
              <a:t>: </a:t>
            </a:r>
          </a:p>
          <a:p>
            <a:pPr marL="0" indent="0" algn="ctr">
              <a:buNone/>
            </a:pPr>
            <a:endParaRPr lang="en-GB"/>
          </a:p>
          <a:p>
            <a:pPr marL="0" indent="0" algn="ctr">
              <a:buNone/>
            </a:pPr>
            <a:r>
              <a:rPr lang="en-GB"/>
              <a:t>“</a:t>
            </a:r>
            <a:r>
              <a:rPr lang="en-GB" i="1"/>
              <a:t>All human beings are born free and equal in dignity and rights</a:t>
            </a:r>
            <a:r>
              <a:rPr lang="en-GB"/>
              <a:t>”, while </a:t>
            </a:r>
          </a:p>
          <a:p>
            <a:pPr marL="0" indent="0">
              <a:buNone/>
            </a:pPr>
            <a:r>
              <a:rPr lang="en-GB" u="sng"/>
              <a:t>Article 2</a:t>
            </a:r>
            <a:r>
              <a:rPr lang="en-GB"/>
              <a:t>: </a:t>
            </a:r>
          </a:p>
          <a:p>
            <a:pPr marL="0" indent="0" algn="ctr">
              <a:buNone/>
            </a:pPr>
            <a:endParaRPr lang="en-GB"/>
          </a:p>
          <a:p>
            <a:pPr marL="0" indent="0" algn="ctr">
              <a:buNone/>
            </a:pPr>
            <a:r>
              <a:rPr lang="en-GB"/>
              <a:t>“</a:t>
            </a:r>
            <a:r>
              <a:rPr lang="en-GB" i="1"/>
              <a:t>everyone is entitled to all the rights and freedoms set forth in this Declaration, without distinction of any kind, such as race, colour, sex, language, religion, … birth or other status</a:t>
            </a:r>
            <a:r>
              <a:rPr lang="en-GB"/>
              <a:t>”</a:t>
            </a:r>
            <a:endParaRPr lang="it-IT"/>
          </a:p>
        </p:txBody>
      </p:sp>
      <p:sp>
        <p:nvSpPr>
          <p:cNvPr id="4" name="Footer Placeholder 3">
            <a:extLst>
              <a:ext uri="{FF2B5EF4-FFF2-40B4-BE49-F238E27FC236}">
                <a16:creationId xmlns:a16="http://schemas.microsoft.com/office/drawing/2014/main" id="{4494F11B-078E-224C-8BE3-39691A206108}"/>
              </a:ext>
            </a:extLst>
          </p:cNvPr>
          <p:cNvSpPr>
            <a:spLocks noGrp="1"/>
          </p:cNvSpPr>
          <p:nvPr>
            <p:ph type="ftr" sz="quarter" idx="3"/>
          </p:nvPr>
        </p:nvSpPr>
        <p:spPr/>
        <p:txBody>
          <a:bodyPr/>
          <a:lstStyle/>
          <a:p>
            <a:r>
              <a:rPr lang="it-IT" dirty="0"/>
              <a:t>M3|The Normative Framework on GEWE </a:t>
            </a:r>
          </a:p>
          <a:p>
            <a:endParaRPr lang="it-IT" dirty="0"/>
          </a:p>
        </p:txBody>
      </p:sp>
    </p:spTree>
    <p:extLst>
      <p:ext uri="{BB962C8B-B14F-4D97-AF65-F5344CB8AC3E}">
        <p14:creationId xmlns:p14="http://schemas.microsoft.com/office/powerpoint/2010/main" val="393296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toy&#10;&#10;Description automatically generated">
            <a:extLst>
              <a:ext uri="{FF2B5EF4-FFF2-40B4-BE49-F238E27FC236}">
                <a16:creationId xmlns:a16="http://schemas.microsoft.com/office/drawing/2014/main" id="{FFD613AC-93D7-4137-B14D-5BBA6A24571B}"/>
              </a:ext>
            </a:extLst>
          </p:cNvPr>
          <p:cNvPicPr>
            <a:picLocks noChangeAspect="1"/>
          </p:cNvPicPr>
          <p:nvPr/>
        </p:nvPicPr>
        <p:blipFill rotWithShape="1">
          <a:blip r:embed="rId3"/>
          <a:srcRect t="1753" r="1108"/>
          <a:stretch/>
        </p:blipFill>
        <p:spPr>
          <a:xfrm>
            <a:off x="580912" y="242495"/>
            <a:ext cx="7680961" cy="5160410"/>
          </a:xfrm>
          <a:prstGeom prst="rect">
            <a:avLst/>
          </a:prstGeom>
        </p:spPr>
      </p:pic>
      <p:sp>
        <p:nvSpPr>
          <p:cNvPr id="4" name="Footer Placeholder 3"/>
          <p:cNvSpPr>
            <a:spLocks noGrp="1"/>
          </p:cNvSpPr>
          <p:nvPr>
            <p:ph type="ftr" sz="quarter" idx="3"/>
          </p:nvPr>
        </p:nvSpPr>
        <p:spPr/>
        <p:txBody>
          <a:bodyPr/>
          <a:lstStyle/>
          <a:p>
            <a:r>
              <a:rPr lang="it-IT" dirty="0"/>
              <a:t>M3|The Normative Framework on GEWE </a:t>
            </a:r>
          </a:p>
        </p:txBody>
      </p:sp>
      <p:sp>
        <p:nvSpPr>
          <p:cNvPr id="7" name="Rectangle 6">
            <a:extLst>
              <a:ext uri="{FF2B5EF4-FFF2-40B4-BE49-F238E27FC236}">
                <a16:creationId xmlns:a16="http://schemas.microsoft.com/office/drawing/2014/main" id="{77ADB7B2-D12C-3D4E-8FBA-E347DAAA82C4}"/>
              </a:ext>
            </a:extLst>
          </p:cNvPr>
          <p:cNvSpPr/>
          <p:nvPr/>
        </p:nvSpPr>
        <p:spPr>
          <a:xfrm>
            <a:off x="-16933" y="5397078"/>
            <a:ext cx="2215671" cy="246221"/>
          </a:xfrm>
          <a:prstGeom prst="rect">
            <a:avLst/>
          </a:prstGeom>
          <a:noFill/>
        </p:spPr>
        <p:txBody>
          <a:bodyPr wrap="none" rtlCol="0">
            <a:spAutoFit/>
          </a:bodyPr>
          <a:lstStyle/>
          <a:p>
            <a:r>
              <a:rPr lang="en-GB" sz="1000" dirty="0">
                <a:solidFill>
                  <a:schemeClr val="tx1">
                    <a:lumMod val="65000"/>
                    <a:lumOff val="35000"/>
                  </a:schemeClr>
                </a:solidFill>
              </a:rPr>
              <a:t>Photo credit: UN Women Ukraine</a:t>
            </a:r>
          </a:p>
        </p:txBody>
      </p:sp>
      <p:sp>
        <p:nvSpPr>
          <p:cNvPr id="2" name="Title 1"/>
          <p:cNvSpPr>
            <a:spLocks noGrp="1"/>
          </p:cNvSpPr>
          <p:nvPr>
            <p:ph type="title"/>
          </p:nvPr>
        </p:nvSpPr>
        <p:spPr>
          <a:xfrm>
            <a:off x="1630171" y="0"/>
            <a:ext cx="2048933" cy="952500"/>
          </a:xfrm>
        </p:spPr>
        <p:txBody>
          <a:bodyPr/>
          <a:lstStyle/>
          <a:p>
            <a:r>
              <a:rPr lang="en-GB" dirty="0"/>
              <a:t>CEDAW	</a:t>
            </a:r>
          </a:p>
        </p:txBody>
      </p:sp>
      <p:sp>
        <p:nvSpPr>
          <p:cNvPr id="3" name="Content Placeholder 2"/>
          <p:cNvSpPr>
            <a:spLocks noGrp="1"/>
          </p:cNvSpPr>
          <p:nvPr>
            <p:ph idx="1"/>
          </p:nvPr>
        </p:nvSpPr>
        <p:spPr>
          <a:xfrm>
            <a:off x="914400" y="3612168"/>
            <a:ext cx="8229600" cy="1662357"/>
          </a:xfrm>
        </p:spPr>
        <p:txBody>
          <a:bodyPr/>
          <a:lstStyle/>
          <a:p>
            <a:pPr marL="0" indent="0" algn="r">
              <a:buNone/>
            </a:pPr>
            <a:endParaRPr lang="en-GB" dirty="0"/>
          </a:p>
          <a:p>
            <a:pPr algn="r"/>
            <a:r>
              <a:rPr lang="en-GB" dirty="0">
                <a:solidFill>
                  <a:schemeClr val="bg1"/>
                </a:solidFill>
                <a:highlight>
                  <a:srgbClr val="62BCC8"/>
                </a:highlight>
              </a:rPr>
              <a:t>Principle of substantive equality </a:t>
            </a:r>
          </a:p>
          <a:p>
            <a:pPr algn="r"/>
            <a:r>
              <a:rPr lang="en-GB" dirty="0">
                <a:solidFill>
                  <a:schemeClr val="bg1"/>
                </a:solidFill>
                <a:highlight>
                  <a:srgbClr val="62BCC8"/>
                </a:highlight>
              </a:rPr>
              <a:t>Principle of non-discrimination</a:t>
            </a:r>
          </a:p>
          <a:p>
            <a:pPr algn="r"/>
            <a:r>
              <a:rPr lang="en-GB" dirty="0">
                <a:solidFill>
                  <a:schemeClr val="bg1"/>
                </a:solidFill>
                <a:highlight>
                  <a:srgbClr val="62BCC8"/>
                </a:highlight>
              </a:rPr>
              <a:t>Liability of states</a:t>
            </a:r>
          </a:p>
        </p:txBody>
      </p:sp>
    </p:spTree>
    <p:extLst>
      <p:ext uri="{BB962C8B-B14F-4D97-AF65-F5344CB8AC3E}">
        <p14:creationId xmlns:p14="http://schemas.microsoft.com/office/powerpoint/2010/main" val="3330145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Temporary Special Measures</a:t>
            </a:r>
          </a:p>
        </p:txBody>
      </p:sp>
      <p:sp>
        <p:nvSpPr>
          <p:cNvPr id="4" name="Footer Placeholder 3"/>
          <p:cNvSpPr>
            <a:spLocks noGrp="1"/>
          </p:cNvSpPr>
          <p:nvPr>
            <p:ph type="ftr" sz="quarter" idx="11"/>
          </p:nvPr>
        </p:nvSpPr>
        <p:spPr/>
        <p:txBody>
          <a:bodyPr/>
          <a:lstStyle/>
          <a:p>
            <a:r>
              <a:rPr lang="it-IT" dirty="0"/>
              <a:t>M3|The Normative Framework on GEWE </a:t>
            </a:r>
          </a:p>
        </p:txBody>
      </p:sp>
      <p:pic>
        <p:nvPicPr>
          <p:cNvPr id="6" name="Picture 5" descr="A picture containing room&#10;&#10;Description automatically generated">
            <a:extLst>
              <a:ext uri="{FF2B5EF4-FFF2-40B4-BE49-F238E27FC236}">
                <a16:creationId xmlns:a16="http://schemas.microsoft.com/office/drawing/2014/main" id="{9E535230-8D03-4FEB-BDCD-319602A70F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8900" y="1050216"/>
            <a:ext cx="3944022" cy="3944022"/>
          </a:xfrm>
          <a:prstGeom prst="rect">
            <a:avLst/>
          </a:prstGeom>
        </p:spPr>
      </p:pic>
    </p:spTree>
    <p:extLst>
      <p:ext uri="{BB962C8B-B14F-4D97-AF65-F5344CB8AC3E}">
        <p14:creationId xmlns:p14="http://schemas.microsoft.com/office/powerpoint/2010/main" val="221921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nchor="ctr">
            <a:normAutofit/>
          </a:bodyPr>
          <a:lstStyle/>
          <a:p>
            <a:r>
              <a:rPr lang="en-GB"/>
              <a:t>The Principle of Equality</a:t>
            </a:r>
          </a:p>
        </p:txBody>
      </p:sp>
      <p:sp>
        <p:nvSpPr>
          <p:cNvPr id="3" name="Content Placeholder 2"/>
          <p:cNvSpPr>
            <a:spLocks noGrp="1"/>
          </p:cNvSpPr>
          <p:nvPr>
            <p:ph sz="half" idx="1"/>
          </p:nvPr>
        </p:nvSpPr>
        <p:spPr>
          <a:xfrm>
            <a:off x="457200" y="1333501"/>
            <a:ext cx="4038600" cy="3771636"/>
          </a:xfrm>
        </p:spPr>
        <p:txBody>
          <a:bodyPr>
            <a:normAutofit/>
          </a:bodyPr>
          <a:lstStyle/>
          <a:p>
            <a:pPr marL="0" indent="0">
              <a:lnSpc>
                <a:spcPct val="90000"/>
              </a:lnSpc>
              <a:buNone/>
            </a:pPr>
            <a:r>
              <a:rPr lang="en-GB" sz="2400" dirty="0"/>
              <a:t>Four dimensions: </a:t>
            </a:r>
          </a:p>
          <a:p>
            <a:pPr marL="457200" indent="-457200">
              <a:lnSpc>
                <a:spcPct val="90000"/>
              </a:lnSpc>
              <a:buAutoNum type="arabicPeriod"/>
            </a:pPr>
            <a:r>
              <a:rPr lang="en-GB" sz="2400" dirty="0"/>
              <a:t>Redressing disadvantage</a:t>
            </a:r>
          </a:p>
          <a:p>
            <a:pPr marL="457200" indent="-457200">
              <a:lnSpc>
                <a:spcPct val="90000"/>
              </a:lnSpc>
              <a:buAutoNum type="arabicPeriod"/>
            </a:pPr>
            <a:r>
              <a:rPr lang="en-GB" sz="2400" dirty="0"/>
              <a:t>Countering stigma, discrimination, prejudice and violence</a:t>
            </a:r>
          </a:p>
          <a:p>
            <a:pPr marL="457200" indent="-457200">
              <a:lnSpc>
                <a:spcPct val="90000"/>
              </a:lnSpc>
              <a:buAutoNum type="arabicPeriod"/>
            </a:pPr>
            <a:r>
              <a:rPr lang="en-GB" sz="2400" dirty="0"/>
              <a:t>Transforming social and institutional structures</a:t>
            </a:r>
          </a:p>
          <a:p>
            <a:pPr marL="457200" indent="-457200">
              <a:lnSpc>
                <a:spcPct val="90000"/>
              </a:lnSpc>
              <a:buAutoNum type="arabicPeriod"/>
            </a:pPr>
            <a:r>
              <a:rPr lang="en-GB" sz="2400" dirty="0"/>
              <a:t>Facilitating social and political participation</a:t>
            </a:r>
          </a:p>
        </p:txBody>
      </p:sp>
      <p:sp>
        <p:nvSpPr>
          <p:cNvPr id="4" name="Footer Placeholder 3"/>
          <p:cNvSpPr>
            <a:spLocks noGrp="1"/>
          </p:cNvSpPr>
          <p:nvPr>
            <p:ph type="ftr" sz="quarter" idx="3"/>
          </p:nvPr>
        </p:nvSpPr>
        <p:spPr>
          <a:xfrm>
            <a:off x="3306101" y="5350789"/>
            <a:ext cx="5837899" cy="375351"/>
          </a:xfrm>
        </p:spPr>
        <p:txBody>
          <a:bodyPr anchor="ctr">
            <a:normAutofit/>
          </a:bodyPr>
          <a:lstStyle/>
          <a:p>
            <a:r>
              <a:rPr lang="it-IT" dirty="0"/>
              <a:t>M3|The Normative Framework on GEWE </a:t>
            </a:r>
          </a:p>
        </p:txBody>
      </p:sp>
      <p:pic>
        <p:nvPicPr>
          <p:cNvPr id="6" name="Picture 5" descr="A picture containing text&#10;&#10;Description automatically generated">
            <a:extLst>
              <a:ext uri="{FF2B5EF4-FFF2-40B4-BE49-F238E27FC236}">
                <a16:creationId xmlns:a16="http://schemas.microsoft.com/office/drawing/2014/main" id="{7513E930-4A47-4ADC-A73A-0749974C21F6}"/>
              </a:ext>
            </a:extLst>
          </p:cNvPr>
          <p:cNvPicPr>
            <a:picLocks noChangeAspect="1"/>
          </p:cNvPicPr>
          <p:nvPr/>
        </p:nvPicPr>
        <p:blipFill>
          <a:blip r:embed="rId3"/>
          <a:stretch>
            <a:fillRect/>
          </a:stretch>
        </p:blipFill>
        <p:spPr>
          <a:xfrm>
            <a:off x="4651337" y="1181365"/>
            <a:ext cx="3923771" cy="3923771"/>
          </a:xfrm>
          <a:prstGeom prst="rect">
            <a:avLst/>
          </a:prstGeom>
        </p:spPr>
      </p:pic>
    </p:spTree>
    <p:extLst>
      <p:ext uri="{BB962C8B-B14F-4D97-AF65-F5344CB8AC3E}">
        <p14:creationId xmlns:p14="http://schemas.microsoft.com/office/powerpoint/2010/main" val="2798889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361" y="228865"/>
            <a:ext cx="3068064" cy="3311260"/>
          </a:xfrm>
        </p:spPr>
        <p:txBody>
          <a:bodyPr/>
          <a:lstStyle/>
          <a:p>
            <a:r>
              <a:rPr lang="en-GB"/>
              <a:t>Beijing Declaration &amp; Platform for Action</a:t>
            </a:r>
          </a:p>
        </p:txBody>
      </p:sp>
      <p:sp>
        <p:nvSpPr>
          <p:cNvPr id="4" name="Footer Placeholder 3"/>
          <p:cNvSpPr>
            <a:spLocks noGrp="1"/>
          </p:cNvSpPr>
          <p:nvPr>
            <p:ph type="ftr" sz="quarter" idx="3"/>
          </p:nvPr>
        </p:nvSpPr>
        <p:spPr/>
        <p:txBody>
          <a:bodyPr/>
          <a:lstStyle/>
          <a:p>
            <a:r>
              <a:rPr lang="it-IT" dirty="0"/>
              <a:t>M3|The Normative Framework on GEWE </a:t>
            </a:r>
          </a:p>
        </p:txBody>
      </p:sp>
      <p:pic>
        <p:nvPicPr>
          <p:cNvPr id="5" name="Picture 4" descr="A picture containing text&#10;&#10;Description automatically generated">
            <a:extLst>
              <a:ext uri="{FF2B5EF4-FFF2-40B4-BE49-F238E27FC236}">
                <a16:creationId xmlns:a16="http://schemas.microsoft.com/office/drawing/2014/main" id="{E2FBBDBE-96F1-4E99-9242-4DD8B56C10FC}"/>
              </a:ext>
            </a:extLst>
          </p:cNvPr>
          <p:cNvPicPr>
            <a:picLocks noChangeAspect="1"/>
          </p:cNvPicPr>
          <p:nvPr/>
        </p:nvPicPr>
        <p:blipFill>
          <a:blip r:embed="rId3"/>
          <a:stretch>
            <a:fillRect/>
          </a:stretch>
        </p:blipFill>
        <p:spPr>
          <a:xfrm>
            <a:off x="641537" y="131089"/>
            <a:ext cx="4095750" cy="5219700"/>
          </a:xfrm>
          <a:prstGeom prst="rect">
            <a:avLst/>
          </a:prstGeom>
        </p:spPr>
      </p:pic>
    </p:spTree>
    <p:extLst>
      <p:ext uri="{BB962C8B-B14F-4D97-AF65-F5344CB8AC3E}">
        <p14:creationId xmlns:p14="http://schemas.microsoft.com/office/powerpoint/2010/main" val="219529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173886-D44B-EA41-84B8-B039F783D1AA}"/>
              </a:ext>
            </a:extLst>
          </p:cNvPr>
          <p:cNvSpPr>
            <a:spLocks noGrp="1"/>
          </p:cNvSpPr>
          <p:nvPr>
            <p:ph type="ftr" sz="quarter" idx="11"/>
          </p:nvPr>
        </p:nvSpPr>
        <p:spPr/>
        <p:txBody>
          <a:bodyPr/>
          <a:lstStyle/>
          <a:p>
            <a:r>
              <a:rPr lang="it-IT"/>
              <a:t>M3|The Normative Framework </a:t>
            </a:r>
          </a:p>
        </p:txBody>
      </p:sp>
      <p:pic>
        <p:nvPicPr>
          <p:cNvPr id="4" name="Picture 3" descr="A picture containing outdoor, metal, street, black&#10;&#10;Description automatically generated">
            <a:extLst>
              <a:ext uri="{FF2B5EF4-FFF2-40B4-BE49-F238E27FC236}">
                <a16:creationId xmlns:a16="http://schemas.microsoft.com/office/drawing/2014/main" id="{93870F61-8A46-934A-B47A-206B745EEF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0853"/>
            <a:ext cx="9143999" cy="5916706"/>
          </a:xfrm>
          <a:prstGeom prst="rect">
            <a:avLst/>
          </a:prstGeom>
        </p:spPr>
      </p:pic>
    </p:spTree>
    <p:extLst>
      <p:ext uri="{BB962C8B-B14F-4D97-AF65-F5344CB8AC3E}">
        <p14:creationId xmlns:p14="http://schemas.microsoft.com/office/powerpoint/2010/main" val="2369553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15e0e0f-4f4a-4916-abd0-83d6a9ed7276">S2JVWQHSHYPP-714118691-578</_dlc_DocId>
    <_dlc_DocIdUrl xmlns="a15e0e0f-4f4a-4916-abd0-83d6a9ed7276">
      <Url>https://unwomen.sharepoint.com/Policy-Programming/ProgrammeDivision/CF/_layouts/15/DocIdRedir.aspx?ID=S2JVWQHSHYPP-714118691-578</Url>
      <Description>S2JVWQHSHYPP-714118691-578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1362E3A33E1F4C940B0A1BA6C10EFD" ma:contentTypeVersion="13" ma:contentTypeDescription="Create a new document." ma:contentTypeScope="" ma:versionID="12b36d6fd8a169746efd0c3620977e9f">
  <xsd:schema xmlns:xsd="http://www.w3.org/2001/XMLSchema" xmlns:xs="http://www.w3.org/2001/XMLSchema" xmlns:p="http://schemas.microsoft.com/office/2006/metadata/properties" xmlns:ns1="http://schemas.microsoft.com/sharepoint/v3" xmlns:ns2="a15e0e0f-4f4a-4916-abd0-83d6a9ed7276" xmlns:ns3="0e608273-76ed-47c9-b5d8-b1ed69fc6eca" targetNamespace="http://schemas.microsoft.com/office/2006/metadata/properties" ma:root="true" ma:fieldsID="813d74dd638c78f68bd4b5c4136e8a3c" ns1:_="" ns2:_="" ns3:_="">
    <xsd:import namespace="http://schemas.microsoft.com/sharepoint/v3"/>
    <xsd:import namespace="a15e0e0f-4f4a-4916-abd0-83d6a9ed7276"/>
    <xsd:import namespace="0e608273-76ed-47c9-b5d8-b1ed69fc6ec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5e0e0f-4f4a-4916-abd0-83d6a9ed72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608273-76ed-47c9-b5d8-b1ed69fc6eca"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584C79A-6D91-41CB-A80F-2F3EA76834FF}">
  <ds:schemaRefs>
    <ds:schemaRef ds:uri="http://schemas.microsoft.com/sharepoint/v3/contenttype/forms"/>
  </ds:schemaRefs>
</ds:datastoreItem>
</file>

<file path=customXml/itemProps2.xml><?xml version="1.0" encoding="utf-8"?>
<ds:datastoreItem xmlns:ds="http://schemas.openxmlformats.org/officeDocument/2006/customXml" ds:itemID="{06B3EA85-F751-44FC-9CA1-AB45D5B0F4B3}">
  <ds:schemaRefs>
    <ds:schemaRef ds:uri="http://purl.org/dc/elements/1.1/"/>
    <ds:schemaRef ds:uri="http://schemas.microsoft.com/office/2006/metadata/properties"/>
    <ds:schemaRef ds:uri="http://schemas.microsoft.com/sharepoint/v3"/>
    <ds:schemaRef ds:uri="0e608273-76ed-47c9-b5d8-b1ed69fc6ec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15e0e0f-4f4a-4916-abd0-83d6a9ed7276"/>
    <ds:schemaRef ds:uri="http://www.w3.org/XML/1998/namespace"/>
    <ds:schemaRef ds:uri="http://purl.org/dc/dcmitype/"/>
  </ds:schemaRefs>
</ds:datastoreItem>
</file>

<file path=customXml/itemProps3.xml><?xml version="1.0" encoding="utf-8"?>
<ds:datastoreItem xmlns:ds="http://schemas.openxmlformats.org/officeDocument/2006/customXml" ds:itemID="{ED462711-9D28-4796-8F1D-BB98242FA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5e0e0f-4f4a-4916-abd0-83d6a9ed7276"/>
    <ds:schemaRef ds:uri="0e608273-76ed-47c9-b5d8-b1ed69fc6e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E5FFA33-BAD8-4799-A154-09F9AA9A4F0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74</TotalTime>
  <Words>1948</Words>
  <Application>Microsoft Office PowerPoint</Application>
  <PresentationFormat>On-screen Show (16:10)</PresentationFormat>
  <Paragraphs>130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DIN Condensed Bold</vt:lpstr>
      <vt:lpstr>Geneva</vt:lpstr>
      <vt:lpstr>Arial</vt:lpstr>
      <vt:lpstr>Calibri</vt:lpstr>
      <vt:lpstr>Century Gothic</vt:lpstr>
      <vt:lpstr>Office Theme</vt:lpstr>
      <vt:lpstr>PowerPoint Presentation</vt:lpstr>
      <vt:lpstr>Module Objectives</vt:lpstr>
      <vt:lpstr>Normative Framework</vt:lpstr>
      <vt:lpstr>UDHR</vt:lpstr>
      <vt:lpstr>CEDAW </vt:lpstr>
      <vt:lpstr>Temporary Special Measures</vt:lpstr>
      <vt:lpstr>The Principle of Equality</vt:lpstr>
      <vt:lpstr>Beijing Declaration &amp; Platform for Action</vt:lpstr>
      <vt:lpstr>PowerPoint Presentation</vt:lpstr>
      <vt:lpstr>PowerPoint Presentation</vt:lpstr>
      <vt:lpstr>Gender &amp; QCPR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Mariangela Bizzarri</dc:creator>
  <cp:lastModifiedBy>Sijia Cheng</cp:lastModifiedBy>
  <cp:revision>31</cp:revision>
  <dcterms:created xsi:type="dcterms:W3CDTF">2020-03-30T19:51:05Z</dcterms:created>
  <dcterms:modified xsi:type="dcterms:W3CDTF">2020-10-19T19:53:32Z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0x010100F91362E3A33E1F4C940B0A1BA6C10EFD</vt:lpwstr>
  </property>
  <property fmtid="{D5CDD505-2E9C-101B-9397-08002B2CF9AE}" pid="3" name="_dlc_DocIdItemGuid">
    <vt:lpwstr>fc1f7e36-f647-4e15-a011-6c3c26211cee</vt:lpwstr>
  </property>
</Properties>
</file>