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7.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Slides/notesSlide7.xml" ContentType="application/vnd.openxmlformats-officedocument.presentationml.notesSlide+xml"/>
  <Override PartName="/ppt/slideMasters/slideMaster1.xml" ContentType="application/vnd.openxmlformats-officedocument.presentationml.slideMaster+xml"/>
  <Override PartName="/ppt/notesSlides/notesSlide6.xml" ContentType="application/vnd.openxmlformats-officedocument.presentationml.notesSlide+xml"/>
  <Override PartName="/ppt/notesSlides/notesSlide5.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9"/>
  </p:notesMasterIdLst>
  <p:handoutMasterIdLst>
    <p:handoutMasterId r:id="rId10"/>
  </p:handoutMasterIdLst>
  <p:sldIdLst>
    <p:sldId id="256" r:id="rId2"/>
    <p:sldId id="316" r:id="rId3"/>
    <p:sldId id="318" r:id="rId4"/>
    <p:sldId id="317" r:id="rId5"/>
    <p:sldId id="292" r:id="rId6"/>
    <p:sldId id="293" r:id="rId7"/>
    <p:sldId id="270" r:id="rId8"/>
  </p:sldIdLst>
  <p:sldSz cx="9144000" cy="5715000" type="screen16x10"/>
  <p:notesSz cx="6810375" cy="99425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461">
          <p15:clr>
            <a:srgbClr val="A4A3A4"/>
          </p15:clr>
        </p15:guide>
        <p15:guide id="2" pos="199">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73768"/>
    <a:srgbClr val="904D18"/>
    <a:srgbClr val="9A4D18"/>
    <a:srgbClr val="769B66"/>
    <a:srgbClr val="FFC000"/>
    <a:srgbClr val="62BCC8"/>
    <a:srgbClr val="CD6660"/>
    <a:srgbClr val="C0504D"/>
    <a:srgbClr val="31AFA3"/>
    <a:srgbClr val="31CFB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88" autoAdjust="0"/>
    <p:restoredTop sz="94681" autoAdjust="0"/>
  </p:normalViewPr>
  <p:slideViewPr>
    <p:cSldViewPr snapToGrid="0" snapToObjects="1">
      <p:cViewPr>
        <p:scale>
          <a:sx n="77" d="100"/>
          <a:sy n="77" d="100"/>
        </p:scale>
        <p:origin x="1758" y="-30"/>
      </p:cViewPr>
      <p:guideLst>
        <p:guide orient="horz" pos="1461"/>
        <p:guide pos="199"/>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80" d="100"/>
          <a:sy n="80" d="100"/>
        </p:scale>
        <p:origin x="401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18" Type="http://schemas.openxmlformats.org/officeDocument/2006/relationships/customXml" Target="../customXml/item4.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57636" y="0"/>
            <a:ext cx="2951163" cy="497126"/>
          </a:xfrm>
          <a:prstGeom prst="rect">
            <a:avLst/>
          </a:prstGeom>
        </p:spPr>
        <p:txBody>
          <a:bodyPr vert="horz" lIns="91440" tIns="45720" rIns="91440" bIns="45720" rtlCol="0"/>
          <a:lstStyle>
            <a:lvl1pPr algn="r">
              <a:defRPr sz="1200"/>
            </a:lvl1pPr>
          </a:lstStyle>
          <a:p>
            <a:fld id="{9CAF24F0-2A9B-46A1-9C20-61FAAFCAFF66}" type="datetimeFigureOut">
              <a:rPr lang="it-IT" smtClean="0"/>
              <a:pPr/>
              <a:t>18/06/2020</a:t>
            </a:fld>
            <a:endParaRPr lang="it-IT"/>
          </a:p>
        </p:txBody>
      </p:sp>
      <p:sp>
        <p:nvSpPr>
          <p:cNvPr id="4" name="Segnaposto piè di pagina 3"/>
          <p:cNvSpPr>
            <a:spLocks noGrp="1"/>
          </p:cNvSpPr>
          <p:nvPr>
            <p:ph type="ftr" sz="quarter" idx="2"/>
          </p:nvPr>
        </p:nvSpPr>
        <p:spPr>
          <a:xfrm>
            <a:off x="0" y="9443662"/>
            <a:ext cx="2951163" cy="497126"/>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57636" y="9443662"/>
            <a:ext cx="2951163" cy="497126"/>
          </a:xfrm>
          <a:prstGeom prst="rect">
            <a:avLst/>
          </a:prstGeom>
        </p:spPr>
        <p:txBody>
          <a:bodyPr vert="horz" lIns="91440" tIns="45720" rIns="91440" bIns="45720" rtlCol="0" anchor="b"/>
          <a:lstStyle>
            <a:lvl1pPr algn="r">
              <a:defRPr sz="1200"/>
            </a:lvl1pPr>
          </a:lstStyle>
          <a:p>
            <a:fld id="{08D92DF6-2D34-4C35-8E72-EEC3033C18BC}" type="slidenum">
              <a:rPr lang="it-IT" smtClean="0"/>
              <a:pPr/>
              <a:t>‹N›</a:t>
            </a:fld>
            <a:endParaRPr lang="it-IT"/>
          </a:p>
        </p:txBody>
      </p:sp>
    </p:spTree>
    <p:extLst>
      <p:ext uri="{BB962C8B-B14F-4D97-AF65-F5344CB8AC3E}">
        <p14:creationId xmlns:p14="http://schemas.microsoft.com/office/powerpoint/2010/main" val="5843193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7636" y="0"/>
            <a:ext cx="2951163" cy="497126"/>
          </a:xfrm>
          <a:prstGeom prst="rect">
            <a:avLst/>
          </a:prstGeom>
        </p:spPr>
        <p:txBody>
          <a:bodyPr vert="horz" lIns="91440" tIns="45720" rIns="91440" bIns="45720" rtlCol="0"/>
          <a:lstStyle>
            <a:lvl1pPr algn="r">
              <a:defRPr sz="1200"/>
            </a:lvl1pPr>
          </a:lstStyle>
          <a:p>
            <a:fld id="{FA30C87A-600D-4ECB-B063-522A496BCD09}" type="datetimeFigureOut">
              <a:rPr lang="it-IT" smtClean="0"/>
              <a:pPr/>
              <a:t>18/06/2020</a:t>
            </a:fld>
            <a:endParaRPr lang="it-IT"/>
          </a:p>
        </p:txBody>
      </p:sp>
      <p:sp>
        <p:nvSpPr>
          <p:cNvPr id="4" name="Segnaposto immagine diapositiva 3"/>
          <p:cNvSpPr>
            <a:spLocks noGrp="1" noRot="1" noChangeAspect="1"/>
          </p:cNvSpPr>
          <p:nvPr>
            <p:ph type="sldImg" idx="2"/>
          </p:nvPr>
        </p:nvSpPr>
        <p:spPr>
          <a:xfrm>
            <a:off x="423863" y="746125"/>
            <a:ext cx="5962650" cy="372745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1038" y="4722694"/>
            <a:ext cx="5448300" cy="4474131"/>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43662"/>
            <a:ext cx="2951163" cy="497126"/>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7636" y="9443662"/>
            <a:ext cx="2951163" cy="497126"/>
          </a:xfrm>
          <a:prstGeom prst="rect">
            <a:avLst/>
          </a:prstGeom>
        </p:spPr>
        <p:txBody>
          <a:bodyPr vert="horz" lIns="91440" tIns="45720" rIns="91440" bIns="45720" rtlCol="0" anchor="b"/>
          <a:lstStyle>
            <a:lvl1pPr algn="r">
              <a:defRPr sz="1200"/>
            </a:lvl1pPr>
          </a:lstStyle>
          <a:p>
            <a:fld id="{02809F7A-B409-4498-BDAE-83CB333CDE40}" type="slidenum">
              <a:rPr lang="it-IT" smtClean="0"/>
              <a:pPr/>
              <a:t>‹N›</a:t>
            </a:fld>
            <a:endParaRPr lang="it-IT"/>
          </a:p>
        </p:txBody>
      </p:sp>
    </p:spTree>
    <p:extLst>
      <p:ext uri="{BB962C8B-B14F-4D97-AF65-F5344CB8AC3E}">
        <p14:creationId xmlns:p14="http://schemas.microsoft.com/office/powerpoint/2010/main" val="299517088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trainingcentre.unwomen.org/mod/glossary/view.php?id=36"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ted.com/speakers/kimberle_crenshaw?mc_cid=ffa96e1aa3&amp;mc_eid=3f3deec14c" TargetMode="External"/><Relationship Id="rId2" Type="http://schemas.openxmlformats.org/officeDocument/2006/relationships/slide" Target="../slides/slide4.xml"/><Relationship Id="rId1" Type="http://schemas.openxmlformats.org/officeDocument/2006/relationships/notesMaster" Target="../notesMasters/notesMaster1.xml"/><Relationship Id="rId5" Type="http://schemas.openxmlformats.org/officeDocument/2006/relationships/hyperlink" Target="https://www.ted.com/talks/kimberle_crenshaw_the_urgency_of_intersectionality" TargetMode="External"/><Relationship Id="rId4" Type="http://schemas.openxmlformats.org/officeDocument/2006/relationships/hyperlink" Target="https://chicagounbound.uchicago.edu/cgi/viewcontent.cgi?article=1052&amp;context=uclf"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This as the previous session on the normative framework is meant to ensure a common level of understanding among participants about GEWE issues. </a:t>
            </a:r>
            <a:endParaRPr lang="it-IT"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Yet, only a selection of key gender terms and definitions will be discussed here among those that are either particularly relevant to the UNSDCF or represent recent evolutions of gender terminology and as such would benefit from some additional explanation. </a:t>
            </a:r>
            <a:endParaRPr lang="it-IT"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UN Women </a:t>
            </a:r>
            <a:r>
              <a:rPr lang="en-US" sz="1200" b="1" u="none" strike="noStrike" kern="1200" dirty="0" smtClean="0">
                <a:solidFill>
                  <a:schemeClr val="tx1"/>
                </a:solidFill>
                <a:effectLst/>
                <a:latin typeface="+mn-lt"/>
                <a:ea typeface="+mn-ea"/>
                <a:cs typeface="+mn-cs"/>
                <a:hlinkClick r:id="rId3"/>
              </a:rPr>
              <a:t>online glossary</a:t>
            </a:r>
            <a:r>
              <a:rPr lang="en-US" sz="1200" kern="1200" dirty="0" smtClean="0">
                <a:solidFill>
                  <a:schemeClr val="tx1"/>
                </a:solidFill>
                <a:effectLst/>
                <a:latin typeface="+mn-lt"/>
                <a:ea typeface="+mn-ea"/>
                <a:cs typeface="+mn-cs"/>
              </a:rPr>
              <a:t> is good source for more comprehensive list of gender terms.</a:t>
            </a:r>
            <a:endParaRPr lang="en-US" dirty="0"/>
          </a:p>
        </p:txBody>
      </p:sp>
      <p:sp>
        <p:nvSpPr>
          <p:cNvPr id="4" name="Slide Number Placeholder 3"/>
          <p:cNvSpPr>
            <a:spLocks noGrp="1"/>
          </p:cNvSpPr>
          <p:nvPr>
            <p:ph type="sldNum" sz="quarter" idx="10"/>
          </p:nvPr>
        </p:nvSpPr>
        <p:spPr/>
        <p:txBody>
          <a:bodyPr/>
          <a:lstStyle/>
          <a:p>
            <a:fld id="{02809F7A-B409-4498-BDAE-83CB333CDE40}" type="slidenum">
              <a:rPr lang="it-IT" smtClean="0"/>
              <a:pPr/>
              <a:t>1</a:t>
            </a:fld>
            <a:endParaRPr lang="it-IT"/>
          </a:p>
        </p:txBody>
      </p:sp>
    </p:spTree>
    <p:extLst>
      <p:ext uri="{BB962C8B-B14F-4D97-AF65-F5344CB8AC3E}">
        <p14:creationId xmlns:p14="http://schemas.microsoft.com/office/powerpoint/2010/main" val="3666939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kern="1200" dirty="0" smtClean="0">
                <a:solidFill>
                  <a:schemeClr val="tx1"/>
                </a:solidFill>
                <a:effectLst/>
                <a:latin typeface="+mn-lt"/>
                <a:ea typeface="+mn-ea"/>
                <a:cs typeface="+mn-cs"/>
              </a:rPr>
              <a:t>For each slide, display it on the screen and ask participants to define the term, and allow a few contributions. Then facilitators provide share the definition. </a:t>
            </a:r>
            <a:endParaRPr lang="it-IT"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Gender mainstreaming is the process of assessing the implications for women and men of any planned action, including legislation, policies or </a:t>
            </a:r>
            <a:r>
              <a:rPr lang="en-US" sz="1200" kern="1200" dirty="0" err="1" smtClean="0">
                <a:solidFill>
                  <a:schemeClr val="tx1"/>
                </a:solidFill>
                <a:effectLst/>
                <a:latin typeface="+mn-lt"/>
                <a:ea typeface="+mn-ea"/>
                <a:cs typeface="+mn-cs"/>
              </a:rPr>
              <a:t>programmes</a:t>
            </a:r>
            <a:r>
              <a:rPr lang="en-US" sz="1200" kern="1200" dirty="0" smtClean="0">
                <a:solidFill>
                  <a:schemeClr val="tx1"/>
                </a:solidFill>
                <a:effectLst/>
                <a:latin typeface="+mn-lt"/>
                <a:ea typeface="+mn-ea"/>
                <a:cs typeface="+mn-cs"/>
              </a:rPr>
              <a:t>, in any area and at all levels. It is a </a:t>
            </a:r>
            <a:r>
              <a:rPr lang="en-US" sz="1200" u="sng" kern="1200" dirty="0" smtClean="0">
                <a:solidFill>
                  <a:schemeClr val="tx1"/>
                </a:solidFill>
                <a:effectLst/>
                <a:latin typeface="+mn-lt"/>
                <a:ea typeface="+mn-ea"/>
                <a:cs typeface="+mn-cs"/>
              </a:rPr>
              <a:t>strategy</a:t>
            </a:r>
            <a:r>
              <a:rPr lang="en-US" sz="1200" kern="1200" dirty="0" smtClean="0">
                <a:solidFill>
                  <a:schemeClr val="tx1"/>
                </a:solidFill>
                <a:effectLst/>
                <a:latin typeface="+mn-lt"/>
                <a:ea typeface="+mn-ea"/>
                <a:cs typeface="+mn-cs"/>
              </a:rPr>
              <a:t>, not an end in itself, for making women's as well as men's concerns and experiences an integral dimension in the design, implementation, monitoring and evaluation of policies and </a:t>
            </a:r>
            <a:r>
              <a:rPr lang="en-US" sz="1200" kern="1200" dirty="0" err="1" smtClean="0">
                <a:solidFill>
                  <a:schemeClr val="tx1"/>
                </a:solidFill>
                <a:effectLst/>
                <a:latin typeface="+mn-lt"/>
                <a:ea typeface="+mn-ea"/>
                <a:cs typeface="+mn-cs"/>
              </a:rPr>
              <a:t>programmes</a:t>
            </a:r>
            <a:r>
              <a:rPr lang="en-US" sz="1200" kern="1200" dirty="0" smtClean="0">
                <a:solidFill>
                  <a:schemeClr val="tx1"/>
                </a:solidFill>
                <a:effectLst/>
                <a:latin typeface="+mn-lt"/>
                <a:ea typeface="+mn-ea"/>
                <a:cs typeface="+mn-cs"/>
              </a:rPr>
              <a:t> in all political, economic and social spheres so that women and men benefit equally and inequality is not perpetrated. The ultimate goal is to achieve gender equality.</a:t>
            </a:r>
            <a:endParaRPr lang="it-IT" sz="1200" kern="1200" dirty="0" smtClean="0">
              <a:solidFill>
                <a:schemeClr val="tx1"/>
              </a:solidFill>
              <a:effectLst/>
              <a:latin typeface="+mn-lt"/>
              <a:ea typeface="+mn-ea"/>
              <a:cs typeface="+mn-cs"/>
            </a:endParaRPr>
          </a:p>
          <a:p>
            <a:r>
              <a:rPr lang="en-ID" sz="1200" kern="1200" dirty="0" smtClean="0">
                <a:solidFill>
                  <a:schemeClr val="tx1"/>
                </a:solidFill>
                <a:effectLst/>
                <a:latin typeface="+mn-lt"/>
                <a:ea typeface="+mn-ea"/>
                <a:cs typeface="+mn-cs"/>
              </a:rPr>
              <a:t>Gender Mainstreaming is enshrined as one of two strategies in the Beijing Declaration and Platform for Action– the other is dedicated programming to advance gender equality and the empowerment of women. </a:t>
            </a:r>
            <a:endParaRPr lang="it-IT" dirty="0"/>
          </a:p>
        </p:txBody>
      </p:sp>
      <p:sp>
        <p:nvSpPr>
          <p:cNvPr id="4" name="Segnaposto numero diapositiva 3"/>
          <p:cNvSpPr>
            <a:spLocks noGrp="1"/>
          </p:cNvSpPr>
          <p:nvPr>
            <p:ph type="sldNum" sz="quarter" idx="10"/>
          </p:nvPr>
        </p:nvSpPr>
        <p:spPr/>
        <p:txBody>
          <a:bodyPr/>
          <a:lstStyle/>
          <a:p>
            <a:fld id="{02809F7A-B409-4498-BDAE-83CB333CDE40}" type="slidenum">
              <a:rPr lang="it-IT" smtClean="0"/>
              <a:pPr/>
              <a:t>2</a:t>
            </a:fld>
            <a:endParaRPr lang="it-IT"/>
          </a:p>
        </p:txBody>
      </p:sp>
    </p:spTree>
    <p:extLst>
      <p:ext uri="{BB962C8B-B14F-4D97-AF65-F5344CB8AC3E}">
        <p14:creationId xmlns:p14="http://schemas.microsoft.com/office/powerpoint/2010/main" val="13404133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kern="1200" dirty="0" smtClean="0">
                <a:solidFill>
                  <a:schemeClr val="tx1"/>
                </a:solidFill>
                <a:effectLst/>
                <a:latin typeface="+mn-lt"/>
                <a:ea typeface="+mn-ea"/>
                <a:cs typeface="+mn-cs"/>
              </a:rPr>
              <a:t>The empowerment of women concerns their gaining power and control over their own lives. It involves awareness-raising, building self-confidence, expansion of choices, increased access to and control over resources and actions to transform the structures and institutions which reinforce and perpetuate gender discrimination and inequality. This implies that to be empowered they must not only have equal capabilities (such as education and health) and equal access to resources and opportunities (such as land and employment), but they must also have the agency to use these rights, capabilities, resources and opportunities to make strategic choices and decisions (such as is provided through leadership opportunities and participation in political institutions). </a:t>
            </a:r>
            <a:endParaRPr lang="it-IT" dirty="0"/>
          </a:p>
        </p:txBody>
      </p:sp>
      <p:sp>
        <p:nvSpPr>
          <p:cNvPr id="4" name="Segnaposto numero diapositiva 3"/>
          <p:cNvSpPr>
            <a:spLocks noGrp="1"/>
          </p:cNvSpPr>
          <p:nvPr>
            <p:ph type="sldNum" sz="quarter" idx="10"/>
          </p:nvPr>
        </p:nvSpPr>
        <p:spPr/>
        <p:txBody>
          <a:bodyPr/>
          <a:lstStyle/>
          <a:p>
            <a:fld id="{02809F7A-B409-4498-BDAE-83CB333CDE40}" type="slidenum">
              <a:rPr lang="it-IT" smtClean="0"/>
              <a:pPr/>
              <a:t>3</a:t>
            </a:fld>
            <a:endParaRPr lang="it-IT"/>
          </a:p>
        </p:txBody>
      </p:sp>
    </p:spTree>
    <p:extLst>
      <p:ext uri="{BB962C8B-B14F-4D97-AF65-F5344CB8AC3E}">
        <p14:creationId xmlns:p14="http://schemas.microsoft.com/office/powerpoint/2010/main" val="7122758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kern="1200" dirty="0" smtClean="0">
                <a:solidFill>
                  <a:schemeClr val="tx1"/>
                </a:solidFill>
                <a:effectLst/>
                <a:latin typeface="+mn-lt"/>
                <a:ea typeface="+mn-ea"/>
                <a:cs typeface="+mn-cs"/>
              </a:rPr>
              <a:t>30 years ago, </a:t>
            </a:r>
            <a:r>
              <a:rPr lang="en-US" sz="1200" u="none" strike="noStrike" kern="1200" dirty="0" err="1" smtClean="0">
                <a:solidFill>
                  <a:schemeClr val="tx1"/>
                </a:solidFill>
                <a:effectLst/>
                <a:latin typeface="+mn-lt"/>
                <a:ea typeface="+mn-ea"/>
                <a:cs typeface="+mn-cs"/>
                <a:hlinkClick r:id="rId3"/>
              </a:rPr>
              <a:t>Kimberlé</a:t>
            </a:r>
            <a:r>
              <a:rPr lang="en-US" sz="1200" u="none" strike="noStrike" kern="1200" dirty="0" smtClean="0">
                <a:solidFill>
                  <a:schemeClr val="tx1"/>
                </a:solidFill>
                <a:effectLst/>
                <a:latin typeface="+mn-lt"/>
                <a:ea typeface="+mn-ea"/>
                <a:cs typeface="+mn-cs"/>
                <a:hlinkClick r:id="rId3"/>
              </a:rPr>
              <a:t> Crenshaw </a:t>
            </a:r>
            <a:r>
              <a:rPr lang="en-US" sz="1200" kern="1200" dirty="0" smtClean="0">
                <a:solidFill>
                  <a:schemeClr val="tx1"/>
                </a:solidFill>
                <a:effectLst/>
                <a:latin typeface="+mn-lt"/>
                <a:ea typeface="+mn-ea"/>
                <a:cs typeface="+mn-cs"/>
              </a:rPr>
              <a:t>, a legal scholar and civil-rights activist coined the term “intersectionality” to describe the interplay of different forms of oppression.  </a:t>
            </a:r>
            <a:endParaRPr lang="it-IT"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First laid out in 1989 in a paper in the University of Chicago Legal Forum titled “</a:t>
            </a:r>
            <a:r>
              <a:rPr lang="en-US" sz="1200" u="none" strike="noStrike" kern="1200" dirty="0" err="1" smtClean="0">
                <a:solidFill>
                  <a:schemeClr val="tx1"/>
                </a:solidFill>
                <a:effectLst/>
                <a:latin typeface="+mn-lt"/>
                <a:ea typeface="+mn-ea"/>
                <a:cs typeface="+mn-cs"/>
                <a:hlinkClick r:id="rId4"/>
              </a:rPr>
              <a:t>Demarginalizing</a:t>
            </a:r>
            <a:r>
              <a:rPr lang="en-US" sz="1200" u="none" strike="noStrike" kern="1200" dirty="0" smtClean="0">
                <a:solidFill>
                  <a:schemeClr val="tx1"/>
                </a:solidFill>
                <a:effectLst/>
                <a:latin typeface="+mn-lt"/>
                <a:ea typeface="+mn-ea"/>
                <a:cs typeface="+mn-cs"/>
                <a:hlinkClick r:id="rId4"/>
              </a:rPr>
              <a:t> the Intersection of Race and Sex</a:t>
            </a:r>
            <a:r>
              <a:rPr lang="en-US" sz="1200" kern="1200" dirty="0" smtClean="0">
                <a:solidFill>
                  <a:schemeClr val="tx1"/>
                </a:solidFill>
                <a:effectLst/>
                <a:latin typeface="+mn-lt"/>
                <a:ea typeface="+mn-ea"/>
                <a:cs typeface="+mn-cs"/>
              </a:rPr>
              <a:t>”, the term later caught on and made it into the Oxford English Dictionary in 2015</a:t>
            </a:r>
            <a:r>
              <a:rPr lang="en-ID" sz="1200" kern="1200" baseline="300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and in a little less academic way into the Merriam-Webster’s which defines it as: “the complex, cumulative way in which the effects of multiple forms of discrimination (such as racism, sexism, and classism) combine, overlap, or intersect especially in the experiences of marginalized individuals or groups.”  </a:t>
            </a:r>
            <a:endParaRPr lang="it-IT"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Let’s watch some minutes of a very powerful video on this. </a:t>
            </a:r>
            <a:r>
              <a:rPr lang="en-GB" sz="1200" u="none" strike="noStrike" kern="1200" dirty="0" smtClean="0">
                <a:solidFill>
                  <a:schemeClr val="tx1"/>
                </a:solidFill>
                <a:effectLst/>
                <a:latin typeface="+mn-lt"/>
                <a:ea typeface="+mn-ea"/>
                <a:cs typeface="+mn-cs"/>
                <a:hlinkClick r:id="rId5"/>
              </a:rPr>
              <a:t>https://www.ted.com/talks/kimberle_crenshaw_the_urgency_of_intersectionality</a:t>
            </a:r>
            <a:r>
              <a:rPr lang="it-IT" dirty="0" smtClean="0">
                <a:effectLst/>
              </a:rPr>
              <a:t> </a:t>
            </a:r>
            <a:r>
              <a:rPr lang="en-US" sz="1200" kern="1200" dirty="0" smtClean="0">
                <a:solidFill>
                  <a:schemeClr val="tx1"/>
                </a:solidFill>
                <a:effectLst/>
                <a:latin typeface="+mn-lt"/>
                <a:ea typeface="+mn-ea"/>
                <a:cs typeface="+mn-cs"/>
              </a:rPr>
              <a:t>The interconnected nature of social categorizations such as race, class, and gender, regarded as creating overlapping and interdependent systems of discrimination or disadvantage; a theoretical approach based on such a premise.</a:t>
            </a:r>
            <a:endParaRPr lang="it-IT" sz="1200" kern="1200" dirty="0" smtClean="0">
              <a:solidFill>
                <a:schemeClr val="tx1"/>
              </a:solidFill>
              <a:effectLst/>
              <a:latin typeface="+mn-lt"/>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02809F7A-B409-4498-BDAE-83CB333CDE40}" type="slidenum">
              <a:rPr lang="it-IT" smtClean="0"/>
              <a:pPr/>
              <a:t>4</a:t>
            </a:fld>
            <a:endParaRPr lang="it-IT"/>
          </a:p>
        </p:txBody>
      </p:sp>
    </p:spTree>
    <p:extLst>
      <p:ext uri="{BB962C8B-B14F-4D97-AF65-F5344CB8AC3E}">
        <p14:creationId xmlns:p14="http://schemas.microsoft.com/office/powerpoint/2010/main" val="292088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kern="1200" dirty="0" smtClean="0">
                <a:solidFill>
                  <a:schemeClr val="tx1"/>
                </a:solidFill>
                <a:effectLst/>
                <a:latin typeface="+mn-lt"/>
                <a:ea typeface="+mn-ea"/>
                <a:cs typeface="+mn-cs"/>
              </a:rPr>
              <a:t>Understanding of gender continually evolves. Gender is now increasingly seen along a spectrum rather than limited to the two male or female options. Gender results from the complex interrelationship between the body, one’s identity, and social aspects. A non-binary approach to gender recognizes that wide variations actually exist along a continuum of possibilities that also include transgender, queer, gender non-conforming.</a:t>
            </a:r>
            <a:endParaRPr lang="it-IT" dirty="0"/>
          </a:p>
        </p:txBody>
      </p:sp>
      <p:sp>
        <p:nvSpPr>
          <p:cNvPr id="4" name="Segnaposto numero diapositiva 3"/>
          <p:cNvSpPr>
            <a:spLocks noGrp="1"/>
          </p:cNvSpPr>
          <p:nvPr>
            <p:ph type="sldNum" sz="quarter" idx="10"/>
          </p:nvPr>
        </p:nvSpPr>
        <p:spPr/>
        <p:txBody>
          <a:bodyPr/>
          <a:lstStyle/>
          <a:p>
            <a:fld id="{02809F7A-B409-4498-BDAE-83CB333CDE40}" type="slidenum">
              <a:rPr lang="it-IT" smtClean="0"/>
              <a:pPr/>
              <a:t>5</a:t>
            </a:fld>
            <a:endParaRPr lang="it-IT"/>
          </a:p>
        </p:txBody>
      </p:sp>
    </p:spTree>
    <p:extLst>
      <p:ext uri="{BB962C8B-B14F-4D97-AF65-F5344CB8AC3E}">
        <p14:creationId xmlns:p14="http://schemas.microsoft.com/office/powerpoint/2010/main" val="21567048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Gender identity</a:t>
            </a:r>
            <a:r>
              <a:rPr lang="en-US" sz="1200" kern="1200" dirty="0" smtClean="0">
                <a:solidFill>
                  <a:schemeClr val="tx1"/>
                </a:solidFill>
                <a:effectLst/>
                <a:latin typeface="+mn-lt"/>
                <a:ea typeface="+mn-ea"/>
                <a:cs typeface="+mn-cs"/>
              </a:rPr>
              <a:t>: Gender identity is our personal experience and naming of our gender, which may or may not correspond to the person’s physiology or designated sex at birth. It includes both the personal sense of the body, which may involve modification of bodily appearance or function by medical, surgical, or other means, and other expressions of gender, including dress, speech, and mannerisms. </a:t>
            </a:r>
            <a:endParaRPr lang="it-IT"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Gender expression</a:t>
            </a:r>
            <a:r>
              <a:rPr lang="en-US" sz="1200" kern="1200" dirty="0" smtClean="0">
                <a:solidFill>
                  <a:schemeClr val="tx1"/>
                </a:solidFill>
                <a:effectLst/>
                <a:latin typeface="+mn-lt"/>
                <a:ea typeface="+mn-ea"/>
                <a:cs typeface="+mn-cs"/>
              </a:rPr>
              <a:t>: Gender expression is the way we communicate our gender to others through things such as clothing, hairstyles, mannerisms, and interaction. </a:t>
            </a:r>
            <a:endParaRPr lang="it-IT"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Sexual orientation</a:t>
            </a:r>
            <a:r>
              <a:rPr lang="en-US" sz="1200" kern="1200" dirty="0" smtClean="0">
                <a:solidFill>
                  <a:schemeClr val="tx1"/>
                </a:solidFill>
                <a:effectLst/>
                <a:latin typeface="+mn-lt"/>
                <a:ea typeface="+mn-ea"/>
                <a:cs typeface="+mn-cs"/>
              </a:rPr>
              <a:t>: Sexual orientation is who you are physically, emotionally and spiritually attracted to based on their sex/gender and in relation to yours. There are three predominant sexual orientations: towards the same sex/gender (homosexuality), towards the opposite sex/gender (heterosexuality) or towards both sexes/genders (bisexuality). </a:t>
            </a:r>
            <a:endParaRPr lang="it-IT"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We may assume that individuals who are biologically female or identify with the female gender are automatically attracted only to men. But someone’s biological sex may be female, their gender identity and gender expression could be male, and their sexual orientation could be “gay” or “lesbian” or “bisexual”. </a:t>
            </a:r>
            <a:endParaRPr lang="en-US" dirty="0"/>
          </a:p>
          <a:p>
            <a:r>
              <a:rPr lang="en-US" dirty="0"/>
              <a:t>Sexual</a:t>
            </a:r>
            <a:r>
              <a:rPr lang="en-US" baseline="0" dirty="0"/>
              <a:t> identity has many levels and is expressed through various continua</a:t>
            </a:r>
            <a:endParaRPr lang="en-US" dirty="0"/>
          </a:p>
        </p:txBody>
      </p:sp>
    </p:spTree>
    <p:extLst>
      <p:ext uri="{BB962C8B-B14F-4D97-AF65-F5344CB8AC3E}">
        <p14:creationId xmlns:p14="http://schemas.microsoft.com/office/powerpoint/2010/main" val="41451897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xfrm>
            <a:off x="423863" y="746125"/>
            <a:ext cx="5962650" cy="3727450"/>
          </a:xfrm>
          <a:noFill/>
          <a:ln>
            <a:solidFill>
              <a:srgbClr val="000000"/>
            </a:solidFill>
            <a:miter lim="800000"/>
            <a:headEnd/>
            <a:tailEnd/>
          </a:ln>
        </p:spPr>
      </p:sp>
      <p:sp>
        <p:nvSpPr>
          <p:cNvPr id="31747" name="Notes Placeholder 2"/>
          <p:cNvSpPr>
            <a:spLocks noGrp="1"/>
          </p:cNvSpPr>
          <p:nvPr>
            <p:ph type="body" idx="1"/>
          </p:nvPr>
        </p:nvSpPr>
        <p:spPr bwMode="auto">
          <a:noFill/>
        </p:spPr>
        <p:txBody>
          <a:bodyPr/>
          <a:lstStyle/>
          <a:p>
            <a:pPr eaLnBrk="1" hangingPunct="1">
              <a:spcBef>
                <a:spcPct val="0"/>
              </a:spcBef>
            </a:pPr>
            <a:endParaRPr lang="en-GB" dirty="0"/>
          </a:p>
        </p:txBody>
      </p:sp>
      <p:sp>
        <p:nvSpPr>
          <p:cNvPr id="31748" name="Footer Placeholder 3"/>
          <p:cNvSpPr>
            <a:spLocks noGrp="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t>1.1 </a:t>
            </a:r>
          </a:p>
        </p:txBody>
      </p:sp>
      <p:sp>
        <p:nvSpPr>
          <p:cNvPr id="31749" name="Slide Number Placeholder 4"/>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452769C2-239A-4604-8F2C-A8B939BAA710}" type="slidenum">
              <a:rPr lang="en-US"/>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noAutofit/>
          </a:bodyPr>
          <a:lstStyle>
            <a:lvl1pPr>
              <a:defRPr sz="5400">
                <a:solidFill>
                  <a:schemeClr val="bg1"/>
                </a:solidFill>
                <a:latin typeface="Geneva"/>
                <a:cs typeface="Geneva"/>
              </a:defRPr>
            </a:lvl1pPr>
          </a:lstStyle>
          <a:p>
            <a:r>
              <a:rPr lang="en-US" dirty="0"/>
              <a:t>Click to edit Master title style</a:t>
            </a:r>
            <a:endParaRPr lang="it-IT" dirty="0"/>
          </a:p>
        </p:txBody>
      </p:sp>
      <p:sp>
        <p:nvSpPr>
          <p:cNvPr id="3" name="Subtitle 2"/>
          <p:cNvSpPr>
            <a:spLocks noGrp="1"/>
          </p:cNvSpPr>
          <p:nvPr>
            <p:ph type="subTitle" idx="1"/>
          </p:nvPr>
        </p:nvSpPr>
        <p:spPr>
          <a:xfrm>
            <a:off x="1371600" y="3238500"/>
            <a:ext cx="6400800" cy="1460500"/>
          </a:xfrm>
        </p:spPr>
        <p:txBody>
          <a:bodyPr/>
          <a:lstStyle>
            <a:lvl1pPr marL="0" indent="0" algn="ctr">
              <a:buNone/>
              <a:defRPr>
                <a:solidFill>
                  <a:srgbClr val="FFFFFF"/>
                </a:solidFill>
                <a:latin typeface="DIN Condensed Bold"/>
                <a:cs typeface="DIN Condensed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it-IT" dirty="0"/>
          </a:p>
        </p:txBody>
      </p:sp>
      <p:sp>
        <p:nvSpPr>
          <p:cNvPr id="5" name="Footer Placeholder 4"/>
          <p:cNvSpPr>
            <a:spLocks noGrp="1"/>
          </p:cNvSpPr>
          <p:nvPr>
            <p:ph type="ftr" sz="quarter" idx="3"/>
          </p:nvPr>
        </p:nvSpPr>
        <p:spPr>
          <a:xfrm>
            <a:off x="3306101" y="5350789"/>
            <a:ext cx="5837899" cy="375351"/>
          </a:xfrm>
          <a:prstGeom prst="rect">
            <a:avLst/>
          </a:prstGeom>
        </p:spPr>
        <p:txBody>
          <a:bodyPr vert="horz" lIns="91440" tIns="45720" rIns="91440" bIns="45720" rtlCol="0" anchor="ctr"/>
          <a:lstStyle>
            <a:lvl1pPr algn="r">
              <a:defRPr sz="1200" u="none">
                <a:solidFill>
                  <a:schemeClr val="tx1">
                    <a:tint val="75000"/>
                  </a:schemeClr>
                </a:solidFill>
                <a:latin typeface="Arial"/>
                <a:cs typeface="Arial"/>
              </a:defRPr>
            </a:lvl1pPr>
          </a:lstStyle>
          <a:p>
            <a:r>
              <a:rPr lang="it-IT"/>
              <a:t>M2|Basic Gender Concepts</a:t>
            </a:r>
            <a:endParaRPr lang="it-IT" dirty="0"/>
          </a:p>
        </p:txBody>
      </p:sp>
    </p:spTree>
    <p:extLst>
      <p:ext uri="{BB962C8B-B14F-4D97-AF65-F5344CB8AC3E}">
        <p14:creationId xmlns:p14="http://schemas.microsoft.com/office/powerpoint/2010/main" val="607254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t-IT"/>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it-IT" dirty="0"/>
          </a:p>
        </p:txBody>
      </p:sp>
      <p:sp>
        <p:nvSpPr>
          <p:cNvPr id="5" name="Footer Placeholder 4"/>
          <p:cNvSpPr>
            <a:spLocks noGrp="1"/>
          </p:cNvSpPr>
          <p:nvPr>
            <p:ph type="ftr" sz="quarter" idx="11"/>
          </p:nvPr>
        </p:nvSpPr>
        <p:spPr/>
        <p:txBody>
          <a:bodyPr/>
          <a:lstStyle/>
          <a:p>
            <a:r>
              <a:rPr lang="it-IT"/>
              <a:t>M2|Basic Gender Concepts</a:t>
            </a:r>
          </a:p>
        </p:txBody>
      </p:sp>
    </p:spTree>
    <p:extLst>
      <p:ext uri="{BB962C8B-B14F-4D97-AF65-F5344CB8AC3E}">
        <p14:creationId xmlns:p14="http://schemas.microsoft.com/office/powerpoint/2010/main" val="3552147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6"/>
            <a:ext cx="2057400" cy="4876271"/>
          </a:xfrm>
        </p:spPr>
        <p:txBody>
          <a:bodyPr vert="eaVert"/>
          <a:lstStyle/>
          <a:p>
            <a:r>
              <a:rPr lang="en-US"/>
              <a:t>Click to edit Master title style</a:t>
            </a:r>
            <a:endParaRPr lang="it-IT"/>
          </a:p>
        </p:txBody>
      </p:sp>
      <p:sp>
        <p:nvSpPr>
          <p:cNvPr id="3" name="Vertical Text Placeholder 2"/>
          <p:cNvSpPr>
            <a:spLocks noGrp="1"/>
          </p:cNvSpPr>
          <p:nvPr>
            <p:ph type="body" orient="vert" idx="1"/>
          </p:nvPr>
        </p:nvSpPr>
        <p:spPr>
          <a:xfrm>
            <a:off x="457200" y="228866"/>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Footer Placeholder 4"/>
          <p:cNvSpPr>
            <a:spLocks noGrp="1"/>
          </p:cNvSpPr>
          <p:nvPr>
            <p:ph type="ftr" sz="quarter" idx="11"/>
          </p:nvPr>
        </p:nvSpPr>
        <p:spPr/>
        <p:txBody>
          <a:bodyPr/>
          <a:lstStyle/>
          <a:p>
            <a:r>
              <a:rPr lang="it-IT"/>
              <a:t>M2|Basic Gender Concepts</a:t>
            </a:r>
          </a:p>
        </p:txBody>
      </p:sp>
    </p:spTree>
    <p:extLst>
      <p:ext uri="{BB962C8B-B14F-4D97-AF65-F5344CB8AC3E}">
        <p14:creationId xmlns:p14="http://schemas.microsoft.com/office/powerpoint/2010/main" val="12043263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Footer Placeholder 2"/>
          <p:cNvSpPr>
            <a:spLocks noGrp="1"/>
          </p:cNvSpPr>
          <p:nvPr>
            <p:ph type="ftr" sz="quarter" idx="10"/>
          </p:nvPr>
        </p:nvSpPr>
        <p:spPr/>
        <p:txBody>
          <a:bodyPr/>
          <a:lstStyle/>
          <a:p>
            <a:r>
              <a:rPr lang="it-IT"/>
              <a:t>M2|Basic Gender Concepts</a:t>
            </a:r>
            <a:endParaRPr lang="it-IT" dirty="0"/>
          </a:p>
        </p:txBody>
      </p:sp>
    </p:spTree>
    <p:extLst>
      <p:ext uri="{BB962C8B-B14F-4D97-AF65-F5344CB8AC3E}">
        <p14:creationId xmlns:p14="http://schemas.microsoft.com/office/powerpoint/2010/main" val="19422940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1" y="1521357"/>
            <a:ext cx="7886699" cy="32538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ooter Placeholder 5"/>
          <p:cNvSpPr>
            <a:spLocks noGrp="1"/>
          </p:cNvSpPr>
          <p:nvPr>
            <p:ph type="ftr" sz="quarter" idx="11"/>
          </p:nvPr>
        </p:nvSpPr>
        <p:spPr>
          <a:xfrm>
            <a:off x="3306101" y="5350789"/>
            <a:ext cx="5837899" cy="375351"/>
          </a:xfrm>
        </p:spPr>
        <p:txBody>
          <a:bodyPr/>
          <a:lstStyle/>
          <a:p>
            <a:r>
              <a:rPr lang="it-IT"/>
              <a:t>M2|Basic Gender Concepts</a:t>
            </a:r>
          </a:p>
        </p:txBody>
      </p:sp>
    </p:spTree>
    <p:extLst>
      <p:ext uri="{BB962C8B-B14F-4D97-AF65-F5344CB8AC3E}">
        <p14:creationId xmlns:p14="http://schemas.microsoft.com/office/powerpoint/2010/main" val="1071256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it-IT"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it-IT" dirty="0"/>
          </a:p>
        </p:txBody>
      </p:sp>
      <p:sp>
        <p:nvSpPr>
          <p:cNvPr id="5" name="Footer Placeholder 4"/>
          <p:cNvSpPr>
            <a:spLocks noGrp="1"/>
          </p:cNvSpPr>
          <p:nvPr>
            <p:ph type="ftr" sz="quarter" idx="3"/>
          </p:nvPr>
        </p:nvSpPr>
        <p:spPr>
          <a:xfrm>
            <a:off x="3306101" y="5350789"/>
            <a:ext cx="5837899" cy="375351"/>
          </a:xfrm>
          <a:prstGeom prst="rect">
            <a:avLst/>
          </a:prstGeom>
        </p:spPr>
        <p:txBody>
          <a:bodyPr vert="horz" lIns="91440" tIns="45720" rIns="91440" bIns="45720" rtlCol="0" anchor="ctr"/>
          <a:lstStyle>
            <a:lvl1pPr algn="r">
              <a:defRPr sz="1200" u="none">
                <a:solidFill>
                  <a:schemeClr val="tx1">
                    <a:tint val="75000"/>
                  </a:schemeClr>
                </a:solidFill>
                <a:latin typeface="Arial"/>
                <a:cs typeface="Arial"/>
              </a:defRPr>
            </a:lvl1pPr>
          </a:lstStyle>
          <a:p>
            <a:r>
              <a:rPr lang="it-IT"/>
              <a:t>M2|Basic Gender Concepts</a:t>
            </a:r>
            <a:endParaRPr lang="it-IT" dirty="0"/>
          </a:p>
        </p:txBody>
      </p:sp>
    </p:spTree>
    <p:extLst>
      <p:ext uri="{BB962C8B-B14F-4D97-AF65-F5344CB8AC3E}">
        <p14:creationId xmlns:p14="http://schemas.microsoft.com/office/powerpoint/2010/main" val="1494714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8"/>
            <a:ext cx="7772400" cy="1135062"/>
          </a:xfrm>
        </p:spPr>
        <p:txBody>
          <a:bodyPr anchor="t"/>
          <a:lstStyle>
            <a:lvl1pPr algn="l">
              <a:defRPr sz="4000" b="1" cap="all"/>
            </a:lvl1pPr>
          </a:lstStyle>
          <a:p>
            <a:r>
              <a:rPr lang="en-US" dirty="0"/>
              <a:t>Click to edit Master title style</a:t>
            </a:r>
            <a:endParaRPr lang="it-IT" dirty="0"/>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Footer Placeholder 4"/>
          <p:cNvSpPr>
            <a:spLocks noGrp="1"/>
          </p:cNvSpPr>
          <p:nvPr>
            <p:ph type="ftr" sz="quarter" idx="3"/>
          </p:nvPr>
        </p:nvSpPr>
        <p:spPr>
          <a:xfrm>
            <a:off x="3306101" y="5350789"/>
            <a:ext cx="5837899" cy="375351"/>
          </a:xfrm>
          <a:prstGeom prst="rect">
            <a:avLst/>
          </a:prstGeom>
        </p:spPr>
        <p:txBody>
          <a:bodyPr vert="horz" lIns="91440" tIns="45720" rIns="91440" bIns="45720" rtlCol="0" anchor="ctr"/>
          <a:lstStyle>
            <a:lvl1pPr algn="r">
              <a:defRPr sz="1200" u="none">
                <a:solidFill>
                  <a:schemeClr val="tx1">
                    <a:tint val="75000"/>
                  </a:schemeClr>
                </a:solidFill>
                <a:latin typeface="Arial"/>
                <a:cs typeface="Arial"/>
              </a:defRPr>
            </a:lvl1pPr>
          </a:lstStyle>
          <a:p>
            <a:r>
              <a:rPr lang="it-IT"/>
              <a:t>M2|Basic Gender Concepts</a:t>
            </a:r>
            <a:endParaRPr lang="it-IT" dirty="0"/>
          </a:p>
        </p:txBody>
      </p:sp>
    </p:spTree>
    <p:extLst>
      <p:ext uri="{BB962C8B-B14F-4D97-AF65-F5344CB8AC3E}">
        <p14:creationId xmlns:p14="http://schemas.microsoft.com/office/powerpoint/2010/main" val="3427308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it-IT" dirty="0"/>
          </a:p>
        </p:txBody>
      </p:sp>
      <p:sp>
        <p:nvSpPr>
          <p:cNvPr id="3" name="Content Placeholder 2"/>
          <p:cNvSpPr>
            <a:spLocks noGrp="1"/>
          </p:cNvSpPr>
          <p:nvPr>
            <p:ph sz="half" idx="1"/>
          </p:nvPr>
        </p:nvSpPr>
        <p:spPr>
          <a:xfrm>
            <a:off x="457200" y="1333501"/>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Content Placeholder 3"/>
          <p:cNvSpPr>
            <a:spLocks noGrp="1"/>
          </p:cNvSpPr>
          <p:nvPr>
            <p:ph sz="half" idx="2"/>
          </p:nvPr>
        </p:nvSpPr>
        <p:spPr>
          <a:xfrm>
            <a:off x="4648200" y="1333501"/>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7" name="Footer Placeholder 4"/>
          <p:cNvSpPr>
            <a:spLocks noGrp="1"/>
          </p:cNvSpPr>
          <p:nvPr>
            <p:ph type="ftr" sz="quarter" idx="3"/>
          </p:nvPr>
        </p:nvSpPr>
        <p:spPr>
          <a:xfrm>
            <a:off x="3306101" y="5350789"/>
            <a:ext cx="5837899" cy="375351"/>
          </a:xfrm>
          <a:prstGeom prst="rect">
            <a:avLst/>
          </a:prstGeom>
        </p:spPr>
        <p:txBody>
          <a:bodyPr vert="horz" lIns="91440" tIns="45720" rIns="91440" bIns="45720" rtlCol="0" anchor="ctr"/>
          <a:lstStyle>
            <a:lvl1pPr algn="r">
              <a:defRPr sz="1200" u="none">
                <a:solidFill>
                  <a:schemeClr val="tx1">
                    <a:tint val="75000"/>
                  </a:schemeClr>
                </a:solidFill>
                <a:latin typeface="Arial"/>
                <a:cs typeface="Arial"/>
              </a:defRPr>
            </a:lvl1pPr>
          </a:lstStyle>
          <a:p>
            <a:r>
              <a:rPr lang="it-IT"/>
              <a:t>M2|Basic Gender Concepts</a:t>
            </a:r>
            <a:endParaRPr lang="it-IT" dirty="0"/>
          </a:p>
        </p:txBody>
      </p:sp>
    </p:spTree>
    <p:extLst>
      <p:ext uri="{BB962C8B-B14F-4D97-AF65-F5344CB8AC3E}">
        <p14:creationId xmlns:p14="http://schemas.microsoft.com/office/powerpoint/2010/main" val="2784640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it-IT"/>
          </a:p>
        </p:txBody>
      </p:sp>
      <p:sp>
        <p:nvSpPr>
          <p:cNvPr id="3" name="Text Placeholder 2"/>
          <p:cNvSpPr>
            <a:spLocks noGrp="1"/>
          </p:cNvSpPr>
          <p:nvPr>
            <p:ph type="body" idx="1"/>
          </p:nvPr>
        </p:nvSpPr>
        <p:spPr>
          <a:xfrm>
            <a:off x="457200" y="1279261"/>
            <a:ext cx="4040188"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Text Placeholder 4"/>
          <p:cNvSpPr>
            <a:spLocks noGrp="1"/>
          </p:cNvSpPr>
          <p:nvPr>
            <p:ph type="body" sz="quarter" idx="3"/>
          </p:nvPr>
        </p:nvSpPr>
        <p:spPr>
          <a:xfrm>
            <a:off x="4645027" y="1279261"/>
            <a:ext cx="4041775"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9" name="Footer Placeholder 4"/>
          <p:cNvSpPr>
            <a:spLocks noGrp="1"/>
          </p:cNvSpPr>
          <p:nvPr>
            <p:ph type="ftr" sz="quarter" idx="10"/>
          </p:nvPr>
        </p:nvSpPr>
        <p:spPr>
          <a:xfrm>
            <a:off x="3306101" y="5350789"/>
            <a:ext cx="5837899" cy="375351"/>
          </a:xfrm>
          <a:prstGeom prst="rect">
            <a:avLst/>
          </a:prstGeom>
        </p:spPr>
        <p:txBody>
          <a:bodyPr vert="horz" lIns="91440" tIns="45720" rIns="91440" bIns="45720" rtlCol="0" anchor="ctr"/>
          <a:lstStyle>
            <a:lvl1pPr algn="r">
              <a:defRPr sz="1200" u="none">
                <a:solidFill>
                  <a:schemeClr val="tx1">
                    <a:tint val="75000"/>
                  </a:schemeClr>
                </a:solidFill>
                <a:latin typeface="Arial"/>
                <a:cs typeface="Arial"/>
              </a:defRPr>
            </a:lvl1pPr>
          </a:lstStyle>
          <a:p>
            <a:r>
              <a:rPr lang="it-IT"/>
              <a:t>M2|Basic Gender Concepts</a:t>
            </a:r>
            <a:endParaRPr lang="it-IT" dirty="0"/>
          </a:p>
        </p:txBody>
      </p:sp>
    </p:spTree>
    <p:extLst>
      <p:ext uri="{BB962C8B-B14F-4D97-AF65-F5344CB8AC3E}">
        <p14:creationId xmlns:p14="http://schemas.microsoft.com/office/powerpoint/2010/main" val="2834482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it-IT" dirty="0"/>
          </a:p>
        </p:txBody>
      </p:sp>
      <p:sp>
        <p:nvSpPr>
          <p:cNvPr id="4" name="Footer Placeholder 3"/>
          <p:cNvSpPr>
            <a:spLocks noGrp="1"/>
          </p:cNvSpPr>
          <p:nvPr>
            <p:ph type="ftr" sz="quarter" idx="11"/>
          </p:nvPr>
        </p:nvSpPr>
        <p:spPr/>
        <p:txBody>
          <a:bodyPr/>
          <a:lstStyle/>
          <a:p>
            <a:r>
              <a:rPr lang="it-IT"/>
              <a:t>M2|Basic Gender Concepts</a:t>
            </a:r>
          </a:p>
        </p:txBody>
      </p:sp>
    </p:spTree>
    <p:extLst>
      <p:ext uri="{BB962C8B-B14F-4D97-AF65-F5344CB8AC3E}">
        <p14:creationId xmlns:p14="http://schemas.microsoft.com/office/powerpoint/2010/main" val="1261519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it-IT"/>
              <a:t>M2|Basic Gender Concepts</a:t>
            </a:r>
          </a:p>
        </p:txBody>
      </p:sp>
    </p:spTree>
    <p:extLst>
      <p:ext uri="{BB962C8B-B14F-4D97-AF65-F5344CB8AC3E}">
        <p14:creationId xmlns:p14="http://schemas.microsoft.com/office/powerpoint/2010/main" val="930020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27541"/>
            <a:ext cx="3008313" cy="968376"/>
          </a:xfrm>
        </p:spPr>
        <p:txBody>
          <a:bodyPr anchor="b"/>
          <a:lstStyle>
            <a:lvl1pPr algn="l">
              <a:defRPr sz="2000" b="1"/>
            </a:lvl1pPr>
          </a:lstStyle>
          <a:p>
            <a:r>
              <a:rPr lang="en-US"/>
              <a:t>Click to edit Master title style</a:t>
            </a:r>
            <a:endParaRPr lang="it-IT"/>
          </a:p>
        </p:txBody>
      </p:sp>
      <p:sp>
        <p:nvSpPr>
          <p:cNvPr id="3" name="Content Placeholder 2"/>
          <p:cNvSpPr>
            <a:spLocks noGrp="1"/>
          </p:cNvSpPr>
          <p:nvPr>
            <p:ph idx="1"/>
          </p:nvPr>
        </p:nvSpPr>
        <p:spPr>
          <a:xfrm>
            <a:off x="3575050" y="227543"/>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Text Placeholder 3"/>
          <p:cNvSpPr>
            <a:spLocks noGrp="1"/>
          </p:cNvSpPr>
          <p:nvPr>
            <p:ph type="body" sz="half" idx="2"/>
          </p:nvPr>
        </p:nvSpPr>
        <p:spPr>
          <a:xfrm>
            <a:off x="457202" y="1195918"/>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Footer Placeholder 5"/>
          <p:cNvSpPr>
            <a:spLocks noGrp="1"/>
          </p:cNvSpPr>
          <p:nvPr>
            <p:ph type="ftr" sz="quarter" idx="11"/>
          </p:nvPr>
        </p:nvSpPr>
        <p:spPr/>
        <p:txBody>
          <a:bodyPr/>
          <a:lstStyle/>
          <a:p>
            <a:r>
              <a:rPr lang="it-IT"/>
              <a:t>M2|Basic Gender Concepts</a:t>
            </a:r>
          </a:p>
        </p:txBody>
      </p:sp>
    </p:spTree>
    <p:extLst>
      <p:ext uri="{BB962C8B-B14F-4D97-AF65-F5344CB8AC3E}">
        <p14:creationId xmlns:p14="http://schemas.microsoft.com/office/powerpoint/2010/main" val="4185078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endParaRPr lang="it-IT"/>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Text Placeholder 3"/>
          <p:cNvSpPr>
            <a:spLocks noGrp="1"/>
          </p:cNvSpPr>
          <p:nvPr>
            <p:ph type="body" sz="half" idx="2"/>
          </p:nvPr>
        </p:nvSpPr>
        <p:spPr>
          <a:xfrm>
            <a:off x="1792288" y="4472782"/>
            <a:ext cx="5486400" cy="6707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it-IT"/>
              <a:t>M2|Basic Gender Concepts</a:t>
            </a:r>
          </a:p>
        </p:txBody>
      </p:sp>
    </p:spTree>
    <p:extLst>
      <p:ext uri="{BB962C8B-B14F-4D97-AF65-F5344CB8AC3E}">
        <p14:creationId xmlns:p14="http://schemas.microsoft.com/office/powerpoint/2010/main" val="382537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866"/>
            <a:ext cx="8229600" cy="952500"/>
          </a:xfrm>
          <a:prstGeom prst="rect">
            <a:avLst/>
          </a:prstGeom>
        </p:spPr>
        <p:txBody>
          <a:bodyPr vert="horz" lIns="91440" tIns="45720" rIns="91440" bIns="45720" rtlCol="0" anchor="ctr">
            <a:noAutofit/>
          </a:bodyPr>
          <a:lstStyle/>
          <a:p>
            <a:r>
              <a:rPr lang="en-US" dirty="0"/>
              <a:t>CLICK TO ADD TITLE</a:t>
            </a:r>
            <a:endParaRPr lang="it-IT" dirty="0"/>
          </a:p>
        </p:txBody>
      </p:sp>
      <p:sp>
        <p:nvSpPr>
          <p:cNvPr id="3" name="Text Placeholder 2"/>
          <p:cNvSpPr>
            <a:spLocks noGrp="1"/>
          </p:cNvSpPr>
          <p:nvPr>
            <p:ph type="body" idx="1"/>
          </p:nvPr>
        </p:nvSpPr>
        <p:spPr>
          <a:xfrm>
            <a:off x="457200" y="1333501"/>
            <a:ext cx="8229600" cy="377163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it-IT" dirty="0"/>
          </a:p>
        </p:txBody>
      </p:sp>
      <p:sp>
        <p:nvSpPr>
          <p:cNvPr id="5" name="Footer Placeholder 4"/>
          <p:cNvSpPr>
            <a:spLocks noGrp="1"/>
          </p:cNvSpPr>
          <p:nvPr>
            <p:ph type="ftr" sz="quarter" idx="3"/>
          </p:nvPr>
        </p:nvSpPr>
        <p:spPr>
          <a:xfrm>
            <a:off x="3306101" y="5350789"/>
            <a:ext cx="5837899" cy="375351"/>
          </a:xfrm>
          <a:prstGeom prst="rect">
            <a:avLst/>
          </a:prstGeom>
        </p:spPr>
        <p:txBody>
          <a:bodyPr vert="horz" lIns="91440" tIns="45720" rIns="91440" bIns="45720" rtlCol="0" anchor="ctr"/>
          <a:lstStyle>
            <a:lvl1pPr algn="r">
              <a:defRPr sz="1200" u="none">
                <a:solidFill>
                  <a:schemeClr val="tx1">
                    <a:tint val="75000"/>
                  </a:schemeClr>
                </a:solidFill>
                <a:latin typeface="Arial"/>
                <a:cs typeface="Arial"/>
              </a:defRPr>
            </a:lvl1pPr>
          </a:lstStyle>
          <a:p>
            <a:r>
              <a:rPr lang="it-IT"/>
              <a:t>M2|Basic Gender Concepts</a:t>
            </a:r>
            <a:endParaRPr lang="it-IT" dirty="0"/>
          </a:p>
        </p:txBody>
      </p:sp>
      <p:sp>
        <p:nvSpPr>
          <p:cNvPr id="6" name="Rectangle 5"/>
          <p:cNvSpPr/>
          <p:nvPr userDrawn="1"/>
        </p:nvSpPr>
        <p:spPr>
          <a:xfrm>
            <a:off x="184150" y="0"/>
            <a:ext cx="260350" cy="2825750"/>
          </a:xfrm>
          <a:prstGeom prst="rect">
            <a:avLst/>
          </a:prstGeom>
          <a:solidFill>
            <a:srgbClr val="873768"/>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 name="TextBox 3"/>
          <p:cNvSpPr txBox="1"/>
          <p:nvPr userDrawn="1"/>
        </p:nvSpPr>
        <p:spPr>
          <a:xfrm>
            <a:off x="-1079500" y="1428750"/>
            <a:ext cx="184666" cy="369332"/>
          </a:xfrm>
          <a:prstGeom prst="rect">
            <a:avLst/>
          </a:prstGeom>
          <a:noFill/>
        </p:spPr>
        <p:txBody>
          <a:bodyPr wrap="none" rtlCol="0">
            <a:spAutoFit/>
          </a:bodyPr>
          <a:lstStyle/>
          <a:p>
            <a:endParaRPr lang="en-GB" dirty="0"/>
          </a:p>
        </p:txBody>
      </p:sp>
    </p:spTree>
    <p:extLst>
      <p:ext uri="{BB962C8B-B14F-4D97-AF65-F5344CB8AC3E}">
        <p14:creationId xmlns:p14="http://schemas.microsoft.com/office/powerpoint/2010/main" val="2156034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dt="0"/>
  <p:txStyles>
    <p:titleStyle>
      <a:lvl1pPr algn="ctr" defTabSz="457200" rtl="0" eaLnBrk="1" latinLnBrk="0" hangingPunct="1">
        <a:spcBef>
          <a:spcPct val="0"/>
        </a:spcBef>
        <a:buNone/>
        <a:defRPr sz="3600" b="0" kern="1200" baseline="0">
          <a:solidFill>
            <a:srgbClr val="873768"/>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1pPr>
      <a:lvl2pPr marL="742950" indent="-28575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2pPr>
      <a:lvl3pPr marL="1143000" indent="-22860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3pPr>
      <a:lvl4pPr marL="1600200" indent="-22860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4pPr>
      <a:lvl5pPr marL="2057400" indent="-22860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95000"/>
            <a:lumOff val="5000"/>
            <a:alpha val="88000"/>
          </a:schemeClr>
        </a:solidFill>
        <a:effectLst/>
      </p:bgPr>
    </p:bg>
    <p:spTree>
      <p:nvGrpSpPr>
        <p:cNvPr id="1" name=""/>
        <p:cNvGrpSpPr/>
        <p:nvPr/>
      </p:nvGrpSpPr>
      <p:grpSpPr>
        <a:xfrm>
          <a:off x="0" y="0"/>
          <a:ext cx="0" cy="0"/>
          <a:chOff x="0" y="0"/>
          <a:chExt cx="0" cy="0"/>
        </a:xfrm>
      </p:grpSpPr>
      <p:sp>
        <p:nvSpPr>
          <p:cNvPr id="10" name="TextBox 9"/>
          <p:cNvSpPr txBox="1"/>
          <p:nvPr/>
        </p:nvSpPr>
        <p:spPr>
          <a:xfrm>
            <a:off x="508000" y="184517"/>
            <a:ext cx="1985364" cy="1631216"/>
          </a:xfrm>
          <a:prstGeom prst="rect">
            <a:avLst/>
          </a:prstGeom>
          <a:noFill/>
        </p:spPr>
        <p:txBody>
          <a:bodyPr wrap="none" rtlCol="0">
            <a:spAutoFit/>
            <a:scene3d>
              <a:camera prst="orthographicFront"/>
              <a:lightRig rig="soft" dir="t">
                <a:rot lat="0" lon="0" rev="10800000"/>
              </a:lightRig>
            </a:scene3d>
            <a:sp3d>
              <a:bevelT w="27940" h="12700"/>
              <a:contourClr>
                <a:srgbClr val="DDDDDD"/>
              </a:contourClr>
            </a:sp3d>
          </a:bodyPr>
          <a:lstStyle/>
          <a:p>
            <a:r>
              <a:rPr lang="en-GB" sz="10000" b="1" spc="150" dirty="0">
                <a:ln w="11430"/>
                <a:solidFill>
                  <a:srgbClr val="873768"/>
                </a:solidFill>
                <a:effectLst>
                  <a:outerShdw blurRad="25400" algn="tl" rotWithShape="0">
                    <a:srgbClr val="000000">
                      <a:alpha val="43000"/>
                    </a:srgbClr>
                  </a:outerShdw>
                </a:effectLst>
                <a:latin typeface="Arial"/>
                <a:cs typeface="Arial"/>
              </a:rPr>
              <a:t>M3</a:t>
            </a:r>
          </a:p>
        </p:txBody>
      </p:sp>
      <p:sp>
        <p:nvSpPr>
          <p:cNvPr id="11" name="TextBox 10"/>
          <p:cNvSpPr txBox="1"/>
          <p:nvPr/>
        </p:nvSpPr>
        <p:spPr>
          <a:xfrm>
            <a:off x="3857625" y="3159126"/>
            <a:ext cx="5286376" cy="2571750"/>
          </a:xfrm>
          <a:prstGeom prst="rect">
            <a:avLst/>
          </a:prstGeom>
          <a:noFill/>
        </p:spPr>
        <p:txBody>
          <a:bodyPr wrap="square" rtlCol="0">
            <a:normAutofit/>
            <a:scene3d>
              <a:camera prst="orthographicFront"/>
              <a:lightRig rig="soft" dir="t">
                <a:rot lat="0" lon="0" rev="10800000"/>
              </a:lightRig>
            </a:scene3d>
            <a:sp3d>
              <a:bevelT w="27940" h="12700"/>
              <a:contourClr>
                <a:srgbClr val="DDDDDD"/>
              </a:contourClr>
            </a:sp3d>
          </a:bodyPr>
          <a:lstStyle/>
          <a:p>
            <a:r>
              <a:rPr lang="en-GB" sz="6000" b="1" spc="150" dirty="0">
                <a:ln w="11430"/>
                <a:solidFill>
                  <a:srgbClr val="873768"/>
                </a:solidFill>
                <a:effectLst>
                  <a:outerShdw blurRad="25400" algn="tl" rotWithShape="0">
                    <a:srgbClr val="000000">
                      <a:alpha val="43000"/>
                    </a:srgbClr>
                  </a:outerShdw>
                </a:effectLst>
                <a:latin typeface="Arial"/>
                <a:cs typeface="Arial"/>
              </a:rPr>
              <a:t>Basic </a:t>
            </a:r>
            <a:r>
              <a:rPr lang="en-GB" sz="6000" b="1" spc="150" dirty="0" smtClean="0">
                <a:ln w="11430"/>
                <a:solidFill>
                  <a:srgbClr val="873768"/>
                </a:solidFill>
                <a:effectLst>
                  <a:outerShdw blurRad="25400" algn="tl" rotWithShape="0">
                    <a:srgbClr val="000000">
                      <a:alpha val="43000"/>
                    </a:srgbClr>
                  </a:outerShdw>
                </a:effectLst>
                <a:latin typeface="Arial"/>
                <a:cs typeface="Arial"/>
              </a:rPr>
              <a:t>GEWE</a:t>
            </a:r>
          </a:p>
          <a:p>
            <a:r>
              <a:rPr lang="en-GB" sz="6000" b="1" spc="150" dirty="0" smtClean="0">
                <a:ln w="11430"/>
                <a:solidFill>
                  <a:srgbClr val="873768"/>
                </a:solidFill>
                <a:effectLst>
                  <a:outerShdw blurRad="25400" algn="tl" rotWithShape="0">
                    <a:srgbClr val="000000">
                      <a:alpha val="43000"/>
                    </a:srgbClr>
                  </a:outerShdw>
                </a:effectLst>
                <a:latin typeface="Arial"/>
                <a:cs typeface="Arial"/>
              </a:rPr>
              <a:t>Concepts</a:t>
            </a:r>
            <a:endParaRPr lang="en-GB" sz="6000" b="1" spc="150" dirty="0">
              <a:ln w="11430"/>
              <a:solidFill>
                <a:srgbClr val="873768"/>
              </a:solidFill>
              <a:effectLst>
                <a:outerShdw blurRad="25400" algn="tl" rotWithShape="0">
                  <a:srgbClr val="000000">
                    <a:alpha val="43000"/>
                  </a:srgbClr>
                </a:outerShdw>
              </a:effectLst>
              <a:latin typeface="Arial"/>
              <a:cs typeface="Arial"/>
            </a:endParaRPr>
          </a:p>
        </p:txBody>
      </p:sp>
    </p:spTree>
    <p:extLst>
      <p:ext uri="{BB962C8B-B14F-4D97-AF65-F5344CB8AC3E}">
        <p14:creationId xmlns:p14="http://schemas.microsoft.com/office/powerpoint/2010/main" val="1855835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it-IT" dirty="0" smtClean="0"/>
              <a:t>M3|Basic GEWE </a:t>
            </a:r>
            <a:r>
              <a:rPr lang="it-IT" dirty="0" err="1"/>
              <a:t>Concepts</a:t>
            </a:r>
            <a:endParaRPr lang="it-IT" dirty="0"/>
          </a:p>
        </p:txBody>
      </p:sp>
      <p:sp>
        <p:nvSpPr>
          <p:cNvPr id="5" name="Title 1"/>
          <p:cNvSpPr txBox="1">
            <a:spLocks/>
          </p:cNvSpPr>
          <p:nvPr/>
        </p:nvSpPr>
        <p:spPr>
          <a:xfrm>
            <a:off x="575556" y="2197427"/>
            <a:ext cx="7886700" cy="110463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0" kern="1200" baseline="0">
                <a:solidFill>
                  <a:srgbClr val="769B66"/>
                </a:solidFill>
                <a:latin typeface="Arial"/>
                <a:ea typeface="+mj-ea"/>
                <a:cs typeface="Arial"/>
              </a:defRPr>
            </a:lvl1pPr>
          </a:lstStyle>
          <a:p>
            <a:r>
              <a:rPr lang="en-US" sz="4700" dirty="0">
                <a:solidFill>
                  <a:srgbClr val="873768"/>
                </a:solidFill>
              </a:rPr>
              <a:t>Gender Mainstreaming</a:t>
            </a:r>
          </a:p>
        </p:txBody>
      </p:sp>
    </p:spTree>
    <p:extLst>
      <p:ext uri="{BB962C8B-B14F-4D97-AF65-F5344CB8AC3E}">
        <p14:creationId xmlns:p14="http://schemas.microsoft.com/office/powerpoint/2010/main" val="307548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it-IT" dirty="0"/>
              <a:t>M3|Basic GEWE </a:t>
            </a:r>
            <a:r>
              <a:rPr lang="it-IT" dirty="0" err="1"/>
              <a:t>Concepts</a:t>
            </a:r>
            <a:endParaRPr lang="it-IT" dirty="0"/>
          </a:p>
        </p:txBody>
      </p:sp>
      <p:sp>
        <p:nvSpPr>
          <p:cNvPr id="5" name="Title 1"/>
          <p:cNvSpPr txBox="1">
            <a:spLocks/>
          </p:cNvSpPr>
          <p:nvPr/>
        </p:nvSpPr>
        <p:spPr>
          <a:xfrm>
            <a:off x="575556" y="2197427"/>
            <a:ext cx="7886700" cy="110463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0" kern="1200" baseline="0">
                <a:solidFill>
                  <a:srgbClr val="769B66"/>
                </a:solidFill>
                <a:latin typeface="Arial"/>
                <a:ea typeface="+mj-ea"/>
                <a:cs typeface="Arial"/>
              </a:defRPr>
            </a:lvl1pPr>
          </a:lstStyle>
          <a:p>
            <a:r>
              <a:rPr lang="en-US" sz="4700">
                <a:solidFill>
                  <a:srgbClr val="873768"/>
                </a:solidFill>
              </a:rPr>
              <a:t>Women’s Empowerment</a:t>
            </a:r>
            <a:endParaRPr lang="en-US" sz="4700" dirty="0">
              <a:solidFill>
                <a:srgbClr val="873768"/>
              </a:solidFill>
            </a:endParaRPr>
          </a:p>
        </p:txBody>
      </p:sp>
    </p:spTree>
    <p:extLst>
      <p:ext uri="{BB962C8B-B14F-4D97-AF65-F5344CB8AC3E}">
        <p14:creationId xmlns:p14="http://schemas.microsoft.com/office/powerpoint/2010/main" val="696552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it-IT" dirty="0"/>
              <a:t>M3|Basic GEWE </a:t>
            </a:r>
            <a:r>
              <a:rPr lang="it-IT" dirty="0" err="1"/>
              <a:t>Concepts</a:t>
            </a:r>
            <a:endParaRPr lang="it-IT" dirty="0"/>
          </a:p>
        </p:txBody>
      </p:sp>
      <p:sp>
        <p:nvSpPr>
          <p:cNvPr id="5" name="Title 1"/>
          <p:cNvSpPr txBox="1">
            <a:spLocks/>
          </p:cNvSpPr>
          <p:nvPr/>
        </p:nvSpPr>
        <p:spPr>
          <a:xfrm>
            <a:off x="575556" y="2197427"/>
            <a:ext cx="7886700" cy="110463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0" kern="1200" baseline="0">
                <a:solidFill>
                  <a:srgbClr val="769B66"/>
                </a:solidFill>
                <a:latin typeface="Arial"/>
                <a:ea typeface="+mj-ea"/>
                <a:cs typeface="Arial"/>
              </a:defRPr>
            </a:lvl1pPr>
          </a:lstStyle>
          <a:p>
            <a:r>
              <a:rPr lang="en-US" sz="4700" dirty="0">
                <a:solidFill>
                  <a:srgbClr val="873768"/>
                </a:solidFill>
              </a:rPr>
              <a:t>Intersectionality</a:t>
            </a:r>
          </a:p>
        </p:txBody>
      </p:sp>
    </p:spTree>
    <p:extLst>
      <p:ext uri="{BB962C8B-B14F-4D97-AF65-F5344CB8AC3E}">
        <p14:creationId xmlns:p14="http://schemas.microsoft.com/office/powerpoint/2010/main" val="2805642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it-IT" dirty="0"/>
              <a:t>M3|Basic GEWE </a:t>
            </a:r>
            <a:r>
              <a:rPr lang="it-IT" dirty="0" err="1"/>
              <a:t>Concepts</a:t>
            </a:r>
            <a:endParaRPr lang="it-IT" dirty="0"/>
          </a:p>
        </p:txBody>
      </p:sp>
      <p:sp>
        <p:nvSpPr>
          <p:cNvPr id="4" name="Title 1"/>
          <p:cNvSpPr>
            <a:spLocks noGrp="1"/>
          </p:cNvSpPr>
          <p:nvPr>
            <p:ph type="title" idx="4294967295"/>
          </p:nvPr>
        </p:nvSpPr>
        <p:spPr>
          <a:xfrm>
            <a:off x="628650" y="2197100"/>
            <a:ext cx="7886700" cy="1104900"/>
          </a:xfrm>
        </p:spPr>
        <p:txBody>
          <a:bodyPr>
            <a:normAutofit/>
          </a:bodyPr>
          <a:lstStyle/>
          <a:p>
            <a:pPr algn="ctr"/>
            <a:r>
              <a:rPr lang="en-US" sz="4200" dirty="0"/>
              <a:t>Non-binary</a:t>
            </a:r>
          </a:p>
        </p:txBody>
      </p:sp>
    </p:spTree>
    <p:extLst>
      <p:ext uri="{BB962C8B-B14F-4D97-AF65-F5344CB8AC3E}">
        <p14:creationId xmlns:p14="http://schemas.microsoft.com/office/powerpoint/2010/main" val="1524657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Genderbread-Person.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0"/>
            <a:ext cx="8834783" cy="5715000"/>
          </a:xfrm>
          <a:prstGeom prst="rect">
            <a:avLst/>
          </a:prstGeom>
        </p:spPr>
      </p:pic>
      <p:sp>
        <p:nvSpPr>
          <p:cNvPr id="9" name="Footer Placeholder 8"/>
          <p:cNvSpPr>
            <a:spLocks noGrp="1"/>
          </p:cNvSpPr>
          <p:nvPr>
            <p:ph type="ftr" sz="quarter" idx="11"/>
          </p:nvPr>
        </p:nvSpPr>
        <p:spPr/>
        <p:txBody>
          <a:bodyPr/>
          <a:lstStyle/>
          <a:p>
            <a:r>
              <a:rPr lang="it-IT" dirty="0"/>
              <a:t>M3|Basic GEWE </a:t>
            </a:r>
            <a:r>
              <a:rPr lang="it-IT" dirty="0" err="1"/>
              <a:t>Concepts</a:t>
            </a:r>
            <a:endParaRPr lang="it-IT" dirty="0"/>
          </a:p>
        </p:txBody>
      </p:sp>
    </p:spTree>
    <p:extLst>
      <p:ext uri="{BB962C8B-B14F-4D97-AF65-F5344CB8AC3E}">
        <p14:creationId xmlns:p14="http://schemas.microsoft.com/office/powerpoint/2010/main" val="146792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p:cNvSpPr>
            <a:spLocks noGrp="1"/>
          </p:cNvSpPr>
          <p:nvPr>
            <p:ph type="ftr" sz="quarter" idx="11"/>
          </p:nvPr>
        </p:nvSpPr>
        <p:spPr/>
        <p:txBody>
          <a:bodyPr/>
          <a:lstStyle/>
          <a:p>
            <a:r>
              <a:rPr lang="it-IT" dirty="0"/>
              <a:t>M3|Basic GEWE </a:t>
            </a:r>
            <a:r>
              <a:rPr lang="it-IT" dirty="0" err="1"/>
              <a:t>Concepts</a:t>
            </a:r>
            <a:endParaRPr lang="it-IT" dirty="0"/>
          </a:p>
        </p:txBody>
      </p:sp>
      <p:pic>
        <p:nvPicPr>
          <p:cNvPr id="10" name="Picture 9" descr="Kids-with-hands-up.jpg"/>
          <p:cNvPicPr>
            <a:picLocks noChangeAspect="1"/>
          </p:cNvPicPr>
          <p:nvPr/>
        </p:nvPicPr>
        <p:blipFill rotWithShape="1">
          <a:blip r:embed="rId3">
            <a:duotone>
              <a:prstClr val="black"/>
              <a:srgbClr val="D9C3A5">
                <a:tint val="50000"/>
                <a:satMod val="180000"/>
              </a:srgbClr>
            </a:duotone>
            <a:extLst>
              <a:ext uri="{28A0092B-C50C-407E-A947-70E740481C1C}">
                <a14:useLocalDpi xmlns:a14="http://schemas.microsoft.com/office/drawing/2010/main" val="0"/>
              </a:ext>
            </a:extLst>
          </a:blip>
          <a:srcRect b="26779"/>
          <a:stretch/>
        </p:blipFill>
        <p:spPr>
          <a:xfrm>
            <a:off x="0" y="1548162"/>
            <a:ext cx="9177423" cy="3605185"/>
          </a:xfrm>
          <a:prstGeom prst="rect">
            <a:avLst/>
          </a:prstGeom>
        </p:spPr>
      </p:pic>
      <p:sp>
        <p:nvSpPr>
          <p:cNvPr id="6" name="TextBox 5"/>
          <p:cNvSpPr txBox="1"/>
          <p:nvPr/>
        </p:nvSpPr>
        <p:spPr>
          <a:xfrm>
            <a:off x="7150946" y="5168286"/>
            <a:ext cx="1964124" cy="246221"/>
          </a:xfrm>
          <a:prstGeom prst="rect">
            <a:avLst/>
          </a:prstGeom>
          <a:noFill/>
        </p:spPr>
        <p:txBody>
          <a:bodyPr wrap="none" rtlCol="0">
            <a:spAutoFit/>
          </a:bodyPr>
          <a:lstStyle/>
          <a:p>
            <a:r>
              <a:rPr lang="en-US" sz="1000" dirty="0"/>
              <a:t>Photo credit: </a:t>
            </a:r>
            <a:r>
              <a:rPr lang="en-US" sz="1000" dirty="0" err="1"/>
              <a:t>www.flickr.com</a:t>
            </a:r>
            <a:endParaRPr lang="en-US" sz="1000" dirty="0"/>
          </a:p>
        </p:txBody>
      </p:sp>
      <p:sp>
        <p:nvSpPr>
          <p:cNvPr id="2" name="Title 1"/>
          <p:cNvSpPr>
            <a:spLocks noGrp="1"/>
          </p:cNvSpPr>
          <p:nvPr>
            <p:ph type="title"/>
          </p:nvPr>
        </p:nvSpPr>
        <p:spPr>
          <a:xfrm>
            <a:off x="457200" y="1602403"/>
            <a:ext cx="8229600" cy="952500"/>
          </a:xfrm>
        </p:spPr>
        <p:txBody>
          <a:bodyPr/>
          <a:lstStyle/>
          <a:p>
            <a:r>
              <a:rPr lang="en-GB" dirty="0"/>
              <a:t>Questions?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ummer">
      <a:majorFont>
        <a:latin typeface="Century Gothic"/>
        <a:ea typeface=""/>
        <a:cs typeface=""/>
        <a:font script="Jpan" typeface="ヒラギノ丸ゴ Pro W4"/>
        <a:font script="Hans" typeface="宋体"/>
        <a:font script="Hant" typeface="新細明體"/>
      </a:majorFont>
      <a:minorFont>
        <a:latin typeface="Century Gothic"/>
        <a:ea typeface=""/>
        <a:cs typeface=""/>
        <a:font script="Jpan" typeface="ヒラギノ丸ゴ Pro W4"/>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91362E3A33E1F4C940B0A1BA6C10EFD" ma:contentTypeVersion="13" ma:contentTypeDescription="Create a new document." ma:contentTypeScope="" ma:versionID="12b36d6fd8a169746efd0c3620977e9f">
  <xsd:schema xmlns:xsd="http://www.w3.org/2001/XMLSchema" xmlns:xs="http://www.w3.org/2001/XMLSchema" xmlns:p="http://schemas.microsoft.com/office/2006/metadata/properties" xmlns:ns1="http://schemas.microsoft.com/sharepoint/v3" xmlns:ns2="a15e0e0f-4f4a-4916-abd0-83d6a9ed7276" xmlns:ns3="0e608273-76ed-47c9-b5d8-b1ed69fc6eca" targetNamespace="http://schemas.microsoft.com/office/2006/metadata/properties" ma:root="true" ma:fieldsID="813d74dd638c78f68bd4b5c4136e8a3c" ns1:_="" ns2:_="" ns3:_="">
    <xsd:import namespace="http://schemas.microsoft.com/sharepoint/v3"/>
    <xsd:import namespace="a15e0e0f-4f4a-4916-abd0-83d6a9ed7276"/>
    <xsd:import namespace="0e608273-76ed-47c9-b5d8-b1ed69fc6eca"/>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3:MediaServiceOCR"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2"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15e0e0f-4f4a-4916-abd0-83d6a9ed7276"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e608273-76ed-47c9-b5d8-b1ed69fc6eca"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a15e0e0f-4f4a-4916-abd0-83d6a9ed7276">S2JVWQHSHYPP-714118691-579</_dlc_DocId>
    <_dlc_DocIdUrl xmlns="a15e0e0f-4f4a-4916-abd0-83d6a9ed7276">
      <Url>https://unwomen.sharepoint.com/Policy-Programming/ProgrammeDivision/CF/_layouts/15/DocIdRedir.aspx?ID=S2JVWQHSHYPP-714118691-579</Url>
      <Description>S2JVWQHSHYPP-714118691-579</Description>
    </_dlc_DocIdUrl>
  </documentManagement>
</p:properties>
</file>

<file path=customXml/itemProps1.xml><?xml version="1.0" encoding="utf-8"?>
<ds:datastoreItem xmlns:ds="http://schemas.openxmlformats.org/officeDocument/2006/customXml" ds:itemID="{8AE3C025-87DE-4E45-9751-2B22790246AA}"/>
</file>

<file path=customXml/itemProps2.xml><?xml version="1.0" encoding="utf-8"?>
<ds:datastoreItem xmlns:ds="http://schemas.openxmlformats.org/officeDocument/2006/customXml" ds:itemID="{A5F06657-892E-4D69-BF1B-687C42AD9C16}"/>
</file>

<file path=customXml/itemProps3.xml><?xml version="1.0" encoding="utf-8"?>
<ds:datastoreItem xmlns:ds="http://schemas.openxmlformats.org/officeDocument/2006/customXml" ds:itemID="{03A23E0C-7B6F-47CF-9C95-A00D6C385315}"/>
</file>

<file path=customXml/itemProps4.xml><?xml version="1.0" encoding="utf-8"?>
<ds:datastoreItem xmlns:ds="http://schemas.openxmlformats.org/officeDocument/2006/customXml" ds:itemID="{3583995E-F404-40F1-AEAB-ED0959B06705}"/>
</file>

<file path=docProps/app.xml><?xml version="1.0" encoding="utf-8"?>
<Properties xmlns="http://schemas.openxmlformats.org/officeDocument/2006/extended-properties" xmlns:vt="http://schemas.openxmlformats.org/officeDocument/2006/docPropsVTypes">
  <TotalTime>230</TotalTime>
  <Words>701</Words>
  <Application>Microsoft Office PowerPoint</Application>
  <PresentationFormat>Presentazione su schermo (16:10)</PresentationFormat>
  <Paragraphs>38</Paragraphs>
  <Slides>7</Slides>
  <Notes>7</Notes>
  <HiddenSlides>0</HiddenSlides>
  <MMClips>0</MMClips>
  <ScaleCrop>false</ScaleCrop>
  <HeadingPairs>
    <vt:vector size="4" baseType="variant">
      <vt:variant>
        <vt:lpstr>Tema</vt:lpstr>
      </vt:variant>
      <vt:variant>
        <vt:i4>1</vt:i4>
      </vt:variant>
      <vt:variant>
        <vt:lpstr>Titoli diapositive</vt:lpstr>
      </vt:variant>
      <vt:variant>
        <vt:i4>7</vt:i4>
      </vt:variant>
    </vt:vector>
  </HeadingPairs>
  <TitlesOfParts>
    <vt:vector size="8" baseType="lpstr">
      <vt:lpstr>Office Theme</vt:lpstr>
      <vt:lpstr>Presentazione standard di PowerPoint</vt:lpstr>
      <vt:lpstr>Presentazione standard di PowerPoint</vt:lpstr>
      <vt:lpstr>Presentazione standard di PowerPoint</vt:lpstr>
      <vt:lpstr>Presentazione standard di PowerPoint</vt:lpstr>
      <vt:lpstr>Non-binary</vt:lpstr>
      <vt:lpstr>Presentazione standard di PowerPoint</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Marian Salema</dc:creator>
  <cp:lastModifiedBy>DP</cp:lastModifiedBy>
  <cp:revision>38</cp:revision>
  <dcterms:created xsi:type="dcterms:W3CDTF">2019-06-10T09:38:43Z</dcterms:created>
  <dcterms:modified xsi:type="dcterms:W3CDTF">2020-06-18T15:16:26Z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0x010100F91362E3A33E1F4C940B0A1BA6C10EFD</vt:lpwstr>
  </property>
  <property fmtid="{D5CDD505-2E9C-101B-9397-08002B2CF9AE}" pid="3" name="_dlc_DocIdItemGuid">
    <vt:lpwstr>80bdd62f-aa8c-41cd-b6c4-3f7484c988de</vt:lpwstr>
  </property>
</Properties>
</file>