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handoutMasterIdLst>
    <p:handoutMasterId r:id="rId11"/>
  </p:handoutMasterIdLst>
  <p:sldIdLst>
    <p:sldId id="256" r:id="rId2"/>
    <p:sldId id="307" r:id="rId3"/>
    <p:sldId id="316" r:id="rId4"/>
    <p:sldId id="396" r:id="rId5"/>
    <p:sldId id="397" r:id="rId6"/>
    <p:sldId id="394" r:id="rId7"/>
    <p:sldId id="393" r:id="rId8"/>
    <p:sldId id="270" r:id="rId9"/>
  </p:sldIdLst>
  <p:sldSz cx="9144000" cy="5715000" type="screen16x10"/>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461">
          <p15:clr>
            <a:srgbClr val="A4A3A4"/>
          </p15:clr>
        </p15:guide>
        <p15:guide id="2" pos="199">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A0D7"/>
    <a:srgbClr val="873768"/>
    <a:srgbClr val="1E1D60"/>
    <a:srgbClr val="166B3A"/>
    <a:srgbClr val="904D18"/>
    <a:srgbClr val="9A4D18"/>
    <a:srgbClr val="769B66"/>
    <a:srgbClr val="FFC000"/>
    <a:srgbClr val="62BCC8"/>
    <a:srgbClr val="CD666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8" autoAdjust="0"/>
    <p:restoredTop sz="94673" autoAdjust="0"/>
  </p:normalViewPr>
  <p:slideViewPr>
    <p:cSldViewPr snapToGrid="0" snapToObjects="1">
      <p:cViewPr varScale="1">
        <p:scale>
          <a:sx n="44" d="100"/>
          <a:sy n="44" d="100"/>
        </p:scale>
        <p:origin x="-114" y="-654"/>
      </p:cViewPr>
      <p:guideLst>
        <p:guide orient="horz" pos="1461"/>
        <p:guide pos="199"/>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9CAF24F0-2A9B-46A1-9C20-61FAAFCAFF66}" type="datetimeFigureOut">
              <a:rPr lang="it-IT" smtClean="0"/>
              <a:pPr/>
              <a:t>18/06/2020</a:t>
            </a:fld>
            <a:endParaRPr lang="it-IT"/>
          </a:p>
        </p:txBody>
      </p:sp>
      <p:sp>
        <p:nvSpPr>
          <p:cNvPr id="4" name="Segnaposto piè di pagina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08D92DF6-2D34-4C35-8E72-EEC3033C18BC}" type="slidenum">
              <a:rPr lang="it-IT" smtClean="0"/>
              <a:pPr/>
              <a:t>‹N›</a:t>
            </a:fld>
            <a:endParaRPr lang="it-IT"/>
          </a:p>
        </p:txBody>
      </p:sp>
    </p:spTree>
    <p:extLst>
      <p:ext uri="{BB962C8B-B14F-4D97-AF65-F5344CB8AC3E}">
        <p14:creationId xmlns:p14="http://schemas.microsoft.com/office/powerpoint/2010/main" val="584319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FA30C87A-600D-4ECB-B063-522A496BCD09}" type="datetimeFigureOut">
              <a:rPr lang="it-IT" smtClean="0"/>
              <a:pPr/>
              <a:t>18/06/2020</a:t>
            </a:fld>
            <a:endParaRPr lang="it-IT"/>
          </a:p>
        </p:txBody>
      </p:sp>
      <p:sp>
        <p:nvSpPr>
          <p:cNvPr id="4" name="Segnaposto immagine diapositiva 3"/>
          <p:cNvSpPr>
            <a:spLocks noGrp="1" noRot="1" noChangeAspect="1"/>
          </p:cNvSpPr>
          <p:nvPr>
            <p:ph type="sldImg" idx="2"/>
          </p:nvPr>
        </p:nvSpPr>
        <p:spPr>
          <a:xfrm>
            <a:off x="423863" y="746125"/>
            <a:ext cx="5962650" cy="37274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02809F7A-B409-4498-BDAE-83CB333CDE40}" type="slidenum">
              <a:rPr lang="it-IT" smtClean="0"/>
              <a:pPr/>
              <a:t>‹N›</a:t>
            </a:fld>
            <a:endParaRPr lang="it-IT"/>
          </a:p>
        </p:txBody>
      </p:sp>
    </p:spTree>
    <p:extLst>
      <p:ext uri="{BB962C8B-B14F-4D97-AF65-F5344CB8AC3E}">
        <p14:creationId xmlns:p14="http://schemas.microsoft.com/office/powerpoint/2010/main" val="29951708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hbr.org/2019/02/research-when-gender-diversity-makes-firms-more-productiv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09F7A-B409-4498-BDAE-83CB333CDE40}" type="slidenum">
              <a:rPr lang="it-IT" smtClean="0"/>
              <a:pPr/>
              <a:t>1</a:t>
            </a:fld>
            <a:endParaRPr lang="it-IT"/>
          </a:p>
        </p:txBody>
      </p:sp>
    </p:spTree>
    <p:extLst>
      <p:ext uri="{BB962C8B-B14F-4D97-AF65-F5344CB8AC3E}">
        <p14:creationId xmlns:p14="http://schemas.microsoft.com/office/powerpoint/2010/main" val="3666939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D" sz="1200" kern="1200" dirty="0" smtClean="0">
                <a:solidFill>
                  <a:schemeClr val="tx1"/>
                </a:solidFill>
                <a:effectLst/>
                <a:latin typeface="+mn-lt"/>
                <a:ea typeface="+mn-ea"/>
                <a:cs typeface="+mn-cs"/>
              </a:rPr>
              <a:t>The revitalized Cooperation Framework fully embraces the integrated and multidimensional programming approach that is grounded in the five P’s of the 2030 Agenda: </a:t>
            </a:r>
            <a:r>
              <a:rPr lang="en-ID" sz="1200" b="1" kern="1200" dirty="0" smtClean="0">
                <a:solidFill>
                  <a:schemeClr val="tx1"/>
                </a:solidFill>
                <a:effectLst/>
                <a:latin typeface="+mn-lt"/>
                <a:ea typeface="+mn-ea"/>
                <a:cs typeface="+mn-cs"/>
              </a:rPr>
              <a:t>people, prosperity, planet, peace and partnership</a:t>
            </a:r>
            <a:r>
              <a:rPr lang="en-ID" sz="1200" kern="1200" dirty="0" smtClean="0">
                <a:solidFill>
                  <a:schemeClr val="tx1"/>
                </a:solidFill>
                <a:effectLst/>
                <a:latin typeface="+mn-lt"/>
                <a:ea typeface="+mn-ea"/>
                <a:cs typeface="+mn-cs"/>
              </a:rPr>
              <a:t>. </a:t>
            </a:r>
            <a:endParaRPr lang="it-IT"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820583" rtl="0" eaLnBrk="1" fontAlgn="auto" latinLnBrk="0" hangingPunct="1">
              <a:lnSpc>
                <a:spcPct val="100000"/>
              </a:lnSpc>
              <a:spcBef>
                <a:spcPts val="0"/>
              </a:spcBef>
              <a:spcAft>
                <a:spcPts val="0"/>
              </a:spcAft>
              <a:buClrTx/>
              <a:buSzTx/>
              <a:buFontTx/>
              <a:buNone/>
              <a:tabLst/>
              <a:defRPr/>
            </a:pPr>
            <a:fld id="{BEC37205-CEE5-7941-8526-2C0EFEDD1C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820583"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492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D" sz="1200" kern="1200" dirty="0" smtClean="0">
                <a:solidFill>
                  <a:schemeClr val="tx1"/>
                </a:solidFill>
                <a:effectLst/>
                <a:latin typeface="+mn-lt"/>
                <a:ea typeface="+mn-ea"/>
                <a:cs typeface="+mn-cs"/>
              </a:rPr>
              <a:t>A companion package for the UNSDCF Guidance has been drafted in 2019 to support the UNCT in the effective application of the six guiding principles underpinning the UNSDCF.  </a:t>
            </a:r>
            <a:r>
              <a:rPr lang="it-IT" dirty="0" smtClean="0">
                <a:effectLst/>
              </a:rPr>
              <a:t> </a:t>
            </a:r>
            <a:endParaRPr lang="it-IT"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820583" rtl="0" eaLnBrk="1" fontAlgn="auto" latinLnBrk="0" hangingPunct="1">
              <a:lnSpc>
                <a:spcPct val="100000"/>
              </a:lnSpc>
              <a:spcBef>
                <a:spcPts val="0"/>
              </a:spcBef>
              <a:spcAft>
                <a:spcPts val="0"/>
              </a:spcAft>
              <a:buClrTx/>
              <a:buSzTx/>
              <a:buFontTx/>
              <a:buNone/>
              <a:tabLst/>
              <a:defRPr/>
            </a:pPr>
            <a:fld id="{BEC37205-CEE5-7941-8526-2C0EFEDD1C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820583"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3580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kern="1200" dirty="0" smtClean="0">
                <a:solidFill>
                  <a:schemeClr val="tx1"/>
                </a:solidFill>
                <a:effectLst/>
                <a:latin typeface="+mn-lt"/>
                <a:ea typeface="+mn-ea"/>
                <a:cs typeface="+mn-cs"/>
              </a:rPr>
              <a:t>Divide participants into six groups counting 1 to 6, and assign one principle per group according to the number, i.e. group 1 will work on the human rights-based approach; group 2 on LNOB, and so on. </a:t>
            </a:r>
            <a:endParaRPr lang="it-IT" sz="1200" kern="1200" dirty="0" smtClean="0">
              <a:solidFill>
                <a:schemeClr val="tx1"/>
              </a:solidFill>
              <a:effectLst/>
              <a:latin typeface="+mn-lt"/>
              <a:ea typeface="+mn-ea"/>
              <a:cs typeface="+mn-cs"/>
            </a:endParaRPr>
          </a:p>
          <a:p>
            <a:r>
              <a:rPr lang="en-ID" sz="1200" kern="1200" dirty="0" smtClean="0">
                <a:solidFill>
                  <a:schemeClr val="tx1"/>
                </a:solidFill>
                <a:effectLst/>
                <a:latin typeface="+mn-lt"/>
                <a:ea typeface="+mn-ea"/>
                <a:cs typeface="+mn-cs"/>
              </a:rPr>
              <a:t>Ask each group to discuss what the meaning of the assigned principle is and how it could be reflected in the framework of the UNSDCF. Participants could discuss specific issues that should be taken into considerations as well as where to best integrate them in the UNSDCF cycle. Allow 20’ for discussion within the group, and 5’ for each group to share the key points of discussion in plenary. </a:t>
            </a:r>
            <a:endParaRPr lang="it-IT" sz="1200" kern="1200" dirty="0" smtClean="0">
              <a:solidFill>
                <a:schemeClr val="tx1"/>
              </a:solidFill>
              <a:effectLst/>
              <a:latin typeface="+mn-lt"/>
              <a:ea typeface="+mn-ea"/>
              <a:cs typeface="+mn-cs"/>
            </a:endParaRPr>
          </a:p>
          <a:p>
            <a:r>
              <a:rPr lang="en-ID" sz="1200" kern="1200" dirty="0" smtClean="0">
                <a:solidFill>
                  <a:schemeClr val="tx1"/>
                </a:solidFill>
                <a:effectLst/>
                <a:latin typeface="+mn-lt"/>
                <a:ea typeface="+mn-ea"/>
                <a:cs typeface="+mn-cs"/>
              </a:rPr>
              <a:t>Should the training be conducted in-country, participants should be asked to contribute concrete aspects of relevance to the specific context where they operate. One example is the human rights standards and approaches that characterize the country </a:t>
            </a:r>
            <a:endParaRPr lang="en-US" dirty="0"/>
          </a:p>
        </p:txBody>
      </p:sp>
      <p:sp>
        <p:nvSpPr>
          <p:cNvPr id="4" name="Slide Number Placeholder 3"/>
          <p:cNvSpPr>
            <a:spLocks noGrp="1"/>
          </p:cNvSpPr>
          <p:nvPr>
            <p:ph type="sldNum" sz="quarter" idx="10"/>
          </p:nvPr>
        </p:nvSpPr>
        <p:spPr/>
        <p:txBody>
          <a:bodyPr/>
          <a:lstStyle/>
          <a:p>
            <a:pPr marL="0" marR="0" lvl="0" indent="0" algn="r" defTabSz="820583" rtl="0" eaLnBrk="1" fontAlgn="auto" latinLnBrk="0" hangingPunct="1">
              <a:lnSpc>
                <a:spcPct val="100000"/>
              </a:lnSpc>
              <a:spcBef>
                <a:spcPts val="0"/>
              </a:spcBef>
              <a:spcAft>
                <a:spcPts val="0"/>
              </a:spcAft>
              <a:buClrTx/>
              <a:buSzTx/>
              <a:buFontTx/>
              <a:buNone/>
              <a:tabLst/>
              <a:defRPr/>
            </a:pPr>
            <a:fld id="{BEC37205-CEE5-7941-8526-2C0EFEDD1C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820583"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3990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200"/>
              </a:spcBef>
              <a:spcAft>
                <a:spcPts val="1200"/>
              </a:spcAft>
            </a:pPr>
            <a:r>
              <a:rPr lang="en-ID" sz="1200" dirty="0" smtClean="0">
                <a:effectLst/>
                <a:latin typeface="Arial"/>
                <a:ea typeface="Calibri"/>
                <a:cs typeface="Arial"/>
              </a:rPr>
              <a:t>Of relevance, all of the above principles can also be seen from a gender perspective: </a:t>
            </a:r>
            <a:endParaRPr lang="it-IT" sz="1200" dirty="0" smtClean="0">
              <a:effectLst/>
              <a:latin typeface="Arial"/>
              <a:ea typeface="Calibri"/>
              <a:cs typeface="Arial"/>
            </a:endParaRPr>
          </a:p>
          <a:p>
            <a:pPr>
              <a:lnSpc>
                <a:spcPct val="107000"/>
              </a:lnSpc>
              <a:spcBef>
                <a:spcPts val="200"/>
              </a:spcBef>
              <a:spcAft>
                <a:spcPts val="1200"/>
              </a:spcAft>
            </a:pPr>
            <a:r>
              <a:rPr lang="en-ID" sz="1200" b="1" dirty="0" smtClean="0">
                <a:effectLst/>
                <a:latin typeface="Arial"/>
                <a:ea typeface="Calibri"/>
                <a:cs typeface="Arial"/>
              </a:rPr>
              <a:t>Human rights-based approach</a:t>
            </a:r>
            <a:r>
              <a:rPr lang="en-ID" sz="1200" dirty="0" smtClean="0">
                <a:effectLst/>
                <a:latin typeface="Arial"/>
                <a:ea typeface="Calibri"/>
                <a:cs typeface="Arial"/>
              </a:rPr>
              <a:t>: A human rights-based approach is a conceptual framework normatively based on and that integrates international human rights standards and principles in development activities, including women’s human rights and the prohibition of gender-based discrimination. It seeks to analyse inequalities which lie at the heart of development problems and redress discriminatory practices and unjust distributions of power that impede development progress. </a:t>
            </a:r>
            <a:endParaRPr lang="it-IT" sz="1200" dirty="0" smtClean="0">
              <a:effectLst/>
              <a:latin typeface="Arial"/>
              <a:ea typeface="Calibri"/>
              <a:cs typeface="Arial"/>
            </a:endParaRPr>
          </a:p>
          <a:p>
            <a:pPr>
              <a:lnSpc>
                <a:spcPct val="107000"/>
              </a:lnSpc>
              <a:spcBef>
                <a:spcPts val="200"/>
              </a:spcBef>
              <a:spcAft>
                <a:spcPts val="1200"/>
              </a:spcAft>
            </a:pPr>
            <a:r>
              <a:rPr lang="en-ID" sz="1200" b="1" dirty="0" smtClean="0">
                <a:effectLst/>
                <a:latin typeface="Arial"/>
                <a:ea typeface="Calibri"/>
                <a:cs typeface="Arial"/>
              </a:rPr>
              <a:t>Leave no one behind</a:t>
            </a:r>
            <a:r>
              <a:rPr lang="en-ID" sz="1200" dirty="0" smtClean="0">
                <a:effectLst/>
                <a:latin typeface="Arial"/>
                <a:ea typeface="Calibri"/>
                <a:cs typeface="Arial"/>
              </a:rPr>
              <a:t> is the core transformative promise of the 2030 Agenda, and the overarching programming principle for all country contexts. It applies to all population groups and is crucial for gender equality as women are usually disproportionately represented among the most marginalized, discriminated against, excluded, and at risk. [ref to the new guidance from UNSDG on the operationalization of the LNOB principle and of resilience] </a:t>
            </a:r>
            <a:endParaRPr lang="it-IT" sz="1200" dirty="0" smtClean="0">
              <a:effectLst/>
              <a:latin typeface="Arial"/>
              <a:ea typeface="Calibri"/>
              <a:cs typeface="Arial"/>
            </a:endParaRPr>
          </a:p>
          <a:p>
            <a:pPr>
              <a:lnSpc>
                <a:spcPct val="107000"/>
              </a:lnSpc>
              <a:spcBef>
                <a:spcPts val="200"/>
              </a:spcBef>
              <a:spcAft>
                <a:spcPts val="1200"/>
              </a:spcAft>
            </a:pPr>
            <a:r>
              <a:rPr lang="en-ID" sz="1200" b="1" dirty="0" smtClean="0">
                <a:effectLst/>
                <a:latin typeface="Arial"/>
                <a:ea typeface="Calibri"/>
                <a:cs typeface="Arial"/>
              </a:rPr>
              <a:t>Gender equality and women’s empowerment</a:t>
            </a:r>
            <a:r>
              <a:rPr lang="en-ID" sz="1200" dirty="0" smtClean="0">
                <a:effectLst/>
                <a:latin typeface="Arial"/>
                <a:ea typeface="Calibri"/>
                <a:cs typeface="Arial"/>
              </a:rPr>
              <a:t> are at the heart of sustainable development, and include addressing the root causes of inequalities and discrimination, promoting active and meaningful participation of women and men, and reducing gender inequalities by empowering all women and girls. Gender equality is both a driver and an outcome of sustainable development, and as such needs to feature prominently in all efforts towards it by all relevant stakeholders, including programming at the country level. Also, since gender inequalities manifest themselves in every dimension of sustainable development, concrete and comprehensive efforts are needed across all dimensions to achieve gender equality. </a:t>
            </a:r>
            <a:endParaRPr lang="it-IT" sz="1200" dirty="0" smtClean="0">
              <a:effectLst/>
              <a:latin typeface="Arial"/>
              <a:ea typeface="Calibri"/>
              <a:cs typeface="Arial"/>
            </a:endParaRPr>
          </a:p>
          <a:p>
            <a:pPr>
              <a:lnSpc>
                <a:spcPct val="107000"/>
              </a:lnSpc>
              <a:spcBef>
                <a:spcPts val="200"/>
              </a:spcBef>
              <a:spcAft>
                <a:spcPts val="1200"/>
              </a:spcAft>
            </a:pPr>
            <a:r>
              <a:rPr lang="en-ID" sz="1200" b="1" dirty="0" smtClean="0">
                <a:effectLst/>
                <a:latin typeface="Arial"/>
                <a:ea typeface="Calibri"/>
                <a:cs typeface="Arial"/>
              </a:rPr>
              <a:t>Sustainability and resilience</a:t>
            </a:r>
            <a:r>
              <a:rPr lang="en-ID" sz="1200" dirty="0" smtClean="0">
                <a:effectLst/>
                <a:latin typeface="Arial"/>
                <a:ea typeface="Calibri"/>
                <a:cs typeface="Arial"/>
              </a:rPr>
              <a:t> gender equality and women’s participation are key components of social, economic and environmental resilience, disaster risk reduction and sustainability strategies, and sustainable peace building. Women are in fact both disproportionately impacted by shocks, and key providers of knowledge, agency and collective action to promote sustainability and resilience. </a:t>
            </a:r>
            <a:endParaRPr lang="it-IT" sz="1200" dirty="0" smtClean="0">
              <a:effectLst/>
              <a:latin typeface="Arial"/>
              <a:ea typeface="Calibri"/>
              <a:cs typeface="Arial"/>
            </a:endParaRPr>
          </a:p>
          <a:p>
            <a:pPr>
              <a:lnSpc>
                <a:spcPct val="107000"/>
              </a:lnSpc>
              <a:spcBef>
                <a:spcPts val="200"/>
              </a:spcBef>
              <a:spcAft>
                <a:spcPts val="1200"/>
              </a:spcAft>
            </a:pPr>
            <a:r>
              <a:rPr lang="en-ID" sz="1200" b="1" dirty="0" smtClean="0">
                <a:effectLst/>
                <a:latin typeface="Arial"/>
                <a:ea typeface="Calibri"/>
                <a:cs typeface="Arial"/>
              </a:rPr>
              <a:t>Accountability</a:t>
            </a:r>
            <a:r>
              <a:rPr lang="en-ID" sz="1200" dirty="0" smtClean="0">
                <a:effectLst/>
                <a:latin typeface="Arial"/>
                <a:ea typeface="Calibri"/>
                <a:cs typeface="Arial"/>
              </a:rPr>
              <a:t> An essential element toward making every woman and girl count includes disaggregating data by sex and other diversities, gender-specific indicators, and the </a:t>
            </a:r>
            <a:r>
              <a:rPr lang="en-GB" sz="1200" dirty="0" smtClean="0">
                <a:effectLst/>
                <a:latin typeface="Arial"/>
                <a:ea typeface="Calibri"/>
                <a:cs typeface="Arial"/>
              </a:rPr>
              <a:t>GEM to track the resources allocated to GEWE collectively by the UN system under the UNSDCF cycle, </a:t>
            </a:r>
            <a:r>
              <a:rPr lang="en-ID" sz="1200" dirty="0" smtClean="0">
                <a:effectLst/>
                <a:latin typeface="Arial"/>
                <a:ea typeface="Calibri"/>
                <a:cs typeface="Arial"/>
              </a:rPr>
              <a:t>involvement of women’s rights organizations in monitoring and decision-making, while internally the UNCT SWAP-Scorecard (see specific section on this below) is a key element of strengthening UN accountability to gender equality. </a:t>
            </a:r>
            <a:endParaRPr lang="it-IT" sz="1200" dirty="0" smtClean="0">
              <a:effectLst/>
              <a:latin typeface="Arial"/>
              <a:ea typeface="Calibri"/>
              <a:cs typeface="Arial"/>
            </a:endParaRPr>
          </a:p>
          <a:p>
            <a:pPr>
              <a:spcAft>
                <a:spcPts val="0"/>
              </a:spcAft>
            </a:pPr>
            <a:r>
              <a:rPr lang="en-ID" sz="1200" dirty="0" smtClean="0">
                <a:effectLst/>
                <a:latin typeface="Arial"/>
                <a:ea typeface="Calibri"/>
              </a:rPr>
              <a:t>Finally, it is important to recall the concept of </a:t>
            </a:r>
            <a:r>
              <a:rPr lang="en-ID" sz="1200" b="1" dirty="0" smtClean="0">
                <a:effectLst/>
                <a:latin typeface="Arial"/>
                <a:ea typeface="Calibri"/>
              </a:rPr>
              <a:t>intersectionality</a:t>
            </a:r>
            <a:r>
              <a:rPr lang="en-ID" sz="1200" dirty="0" smtClean="0">
                <a:effectLst/>
                <a:latin typeface="Arial"/>
                <a:ea typeface="Calibri"/>
              </a:rPr>
              <a:t> to avoid lumping together women with youth and other vulnerable groups, and better define categories of women who have the potential to be left behind as well as women as agents of change for sustainable development. One risk is in fact to treat women as an homogeneous group and address them only under the "vulnerable" or "marginalised groups” heading or under the LNOB framework.</a:t>
            </a:r>
            <a:r>
              <a:rPr lang="it-IT" dirty="0" smtClean="0">
                <a:effectLst/>
              </a:rPr>
              <a:t> </a:t>
            </a:r>
            <a:r>
              <a:rPr lang="en-US" sz="1100" dirty="0" smtClean="0">
                <a:effectLst/>
                <a:latin typeface="Arial"/>
                <a:ea typeface="Calibri"/>
                <a:cs typeface="Arial"/>
              </a:rPr>
              <a:t>Gender equality is a precondition for the realization of sustainable development and a key sustainable development goal by itself, Goal 5. </a:t>
            </a:r>
            <a:endParaRPr lang="it-IT" sz="1100" dirty="0" smtClean="0">
              <a:effectLst/>
              <a:latin typeface="Arial"/>
              <a:ea typeface="Calibri"/>
              <a:cs typeface="Arial"/>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820583" rtl="0" eaLnBrk="1" fontAlgn="auto" latinLnBrk="0" hangingPunct="1">
              <a:lnSpc>
                <a:spcPct val="100000"/>
              </a:lnSpc>
              <a:spcBef>
                <a:spcPts val="0"/>
              </a:spcBef>
              <a:spcAft>
                <a:spcPts val="0"/>
              </a:spcAft>
              <a:buClrTx/>
              <a:buSzTx/>
              <a:buFontTx/>
              <a:buNone/>
              <a:tabLst/>
              <a:defRPr/>
            </a:pPr>
            <a:fld id="{BEC37205-CEE5-7941-8526-2C0EFEDD1C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820583"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420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smtClean="0">
                <a:solidFill>
                  <a:schemeClr val="tx1"/>
                </a:solidFill>
                <a:effectLst/>
                <a:latin typeface="+mn-lt"/>
                <a:ea typeface="+mn-ea"/>
                <a:cs typeface="+mn-cs"/>
              </a:rPr>
              <a:t>Go through the points listed here and in the following slide for participants to be aware of the importance of gender mainstreaming.</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6</a:t>
            </a:fld>
            <a:endParaRPr lang="it-IT"/>
          </a:p>
        </p:txBody>
      </p:sp>
    </p:spTree>
    <p:extLst>
      <p:ext uri="{BB962C8B-B14F-4D97-AF65-F5344CB8AC3E}">
        <p14:creationId xmlns:p14="http://schemas.microsoft.com/office/powerpoint/2010/main" val="2853718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smtClean="0">
                <a:solidFill>
                  <a:schemeClr val="tx1"/>
                </a:solidFill>
                <a:effectLst/>
                <a:latin typeface="+mn-lt"/>
                <a:ea typeface="+mn-ea"/>
                <a:cs typeface="+mn-cs"/>
              </a:rPr>
              <a:t>There is a solid body of research and development work by highly credible sources which demonstrate that reducing gender inequality enhances productivity and leads to more inclusive societies and economic growth. (IMF, 2018 </a:t>
            </a:r>
            <a:r>
              <a:rPr lang="en-GB" sz="1200" i="1" kern="1200" dirty="0" smtClean="0">
                <a:solidFill>
                  <a:schemeClr val="tx1"/>
                </a:solidFill>
                <a:effectLst/>
                <a:latin typeface="+mn-lt"/>
                <a:ea typeface="+mn-ea"/>
                <a:cs typeface="+mn-cs"/>
              </a:rPr>
              <a:t>Pursuing Women's Economic Empowerment</a:t>
            </a:r>
            <a:r>
              <a:rPr lang="en-US" sz="1200" kern="1200" dirty="0" smtClean="0">
                <a:solidFill>
                  <a:schemeClr val="tx1"/>
                </a:solidFill>
                <a:effectLst/>
                <a:latin typeface="+mn-lt"/>
                <a:ea typeface="+mn-ea"/>
                <a:cs typeface="+mn-cs"/>
              </a:rPr>
              <a:t>). </a:t>
            </a:r>
            <a:endParaRPr lang="it-IT"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Educational attainments are critical for women’s and girl’s health and wellbeing, as well as their income-generation opportunities and participation in the formal labour market. </a:t>
            </a:r>
            <a:endParaRPr lang="it-IT"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Gender diversity is also a key determinant of team’s effectiveness due to its greater assortment of knowledge and skills. Gender diversity makes firms more productive by encouraging creativity idea, attracting more talents, and signalling competent management to investors, among others. (</a:t>
            </a:r>
            <a:r>
              <a:rPr lang="en-GB" sz="1200" u="none" strike="noStrike" kern="1200" dirty="0" smtClean="0">
                <a:solidFill>
                  <a:schemeClr val="tx1"/>
                </a:solidFill>
                <a:effectLst/>
                <a:latin typeface="+mn-lt"/>
                <a:ea typeface="+mn-ea"/>
                <a:cs typeface="+mn-cs"/>
                <a:hlinkClick r:id="rId3"/>
              </a:rPr>
              <a:t>https://hbr.org/2019/02/research-when-gender-diversity-makes-firms-more-productive</a:t>
            </a:r>
            <a:r>
              <a:rPr lang="en-GB" sz="1200" kern="1200" dirty="0" smtClean="0">
                <a:solidFill>
                  <a:schemeClr val="tx1"/>
                </a:solidFill>
                <a:effectLst/>
                <a:latin typeface="+mn-lt"/>
                <a:ea typeface="+mn-ea"/>
                <a:cs typeface="+mn-cs"/>
              </a:rPr>
              <a:t>)</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7</a:t>
            </a:fld>
            <a:endParaRPr lang="it-IT"/>
          </a:p>
        </p:txBody>
      </p:sp>
    </p:spTree>
    <p:extLst>
      <p:ext uri="{BB962C8B-B14F-4D97-AF65-F5344CB8AC3E}">
        <p14:creationId xmlns:p14="http://schemas.microsoft.com/office/powerpoint/2010/main" val="3838460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423863" y="746125"/>
            <a:ext cx="5962650" cy="372745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a:lstStyle/>
          <a:p>
            <a:pPr eaLnBrk="1" hangingPunct="1">
              <a:spcBef>
                <a:spcPct val="0"/>
              </a:spcBef>
            </a:pPr>
            <a:endParaRPr lang="en-GB" dirty="0"/>
          </a:p>
        </p:txBody>
      </p:sp>
      <p:sp>
        <p:nvSpPr>
          <p:cNvPr id="31748" name="Footer Placeholder 3"/>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1.1 </a:t>
            </a:r>
          </a:p>
        </p:txBody>
      </p:sp>
      <p:sp>
        <p:nvSpPr>
          <p:cNvPr id="31749"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52769C2-239A-4604-8F2C-A8B939BAA710}" type="slidenum">
              <a:rPr lang="en-US"/>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noAutofit/>
          </a:bodyPr>
          <a:lstStyle>
            <a:lvl1pPr>
              <a:defRPr sz="5400">
                <a:solidFill>
                  <a:schemeClr val="bg1"/>
                </a:solidFill>
                <a:latin typeface="Geneva"/>
                <a:cs typeface="Geneva"/>
              </a:defRPr>
            </a:lvl1pPr>
          </a:lstStyle>
          <a:p>
            <a:r>
              <a:rPr lang="en-US" dirty="0"/>
              <a:t>Click to edit Master title style</a:t>
            </a:r>
            <a:endParaRPr lang="it-IT" dirty="0"/>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rgbClr val="FFFFFF"/>
                </a:solidFill>
                <a:latin typeface="DIN Condensed Bold"/>
                <a:cs typeface="DIN Condense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M3|Gender Mainstreaming in Development Programming</a:t>
            </a:r>
            <a:endParaRPr lang="it-IT" dirty="0"/>
          </a:p>
        </p:txBody>
      </p:sp>
    </p:spTree>
    <p:extLst>
      <p:ext uri="{BB962C8B-B14F-4D97-AF65-F5344CB8AC3E}">
        <p14:creationId xmlns:p14="http://schemas.microsoft.com/office/powerpoint/2010/main" val="60725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11"/>
          </p:nvPr>
        </p:nvSpPr>
        <p:spPr/>
        <p:txBody>
          <a:bodyPr/>
          <a:lstStyle/>
          <a:p>
            <a:r>
              <a:rPr lang="it-IT"/>
              <a:t>M3|Gender Mainstreaming in Development Programming</a:t>
            </a:r>
          </a:p>
        </p:txBody>
      </p:sp>
    </p:spTree>
    <p:extLst>
      <p:ext uri="{BB962C8B-B14F-4D97-AF65-F5344CB8AC3E}">
        <p14:creationId xmlns:p14="http://schemas.microsoft.com/office/powerpoint/2010/main" val="355214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a:t>Click to edit Master title style</a:t>
            </a:r>
            <a:endParaRPr lang="it-IT"/>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Footer Placeholder 4"/>
          <p:cNvSpPr>
            <a:spLocks noGrp="1"/>
          </p:cNvSpPr>
          <p:nvPr>
            <p:ph type="ftr" sz="quarter" idx="11"/>
          </p:nvPr>
        </p:nvSpPr>
        <p:spPr/>
        <p:txBody>
          <a:bodyPr/>
          <a:lstStyle/>
          <a:p>
            <a:r>
              <a:rPr lang="it-IT"/>
              <a:t>M3|Gender Mainstreaming in Development Programming</a:t>
            </a:r>
          </a:p>
        </p:txBody>
      </p:sp>
    </p:spTree>
    <p:extLst>
      <p:ext uri="{BB962C8B-B14F-4D97-AF65-F5344CB8AC3E}">
        <p14:creationId xmlns:p14="http://schemas.microsoft.com/office/powerpoint/2010/main" val="1204326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it-IT"/>
              <a:t>M3|Gender Mainstreaming in Development Programming</a:t>
            </a:r>
            <a:endParaRPr lang="it-IT" dirty="0"/>
          </a:p>
        </p:txBody>
      </p:sp>
    </p:spTree>
    <p:extLst>
      <p:ext uri="{BB962C8B-B14F-4D97-AF65-F5344CB8AC3E}">
        <p14:creationId xmlns:p14="http://schemas.microsoft.com/office/powerpoint/2010/main" val="194229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M3|Gender Mainstreaming in Development Programming</a:t>
            </a:r>
            <a:endParaRPr lang="it-IT" dirty="0"/>
          </a:p>
        </p:txBody>
      </p:sp>
    </p:spTree>
    <p:extLst>
      <p:ext uri="{BB962C8B-B14F-4D97-AF65-F5344CB8AC3E}">
        <p14:creationId xmlns:p14="http://schemas.microsoft.com/office/powerpoint/2010/main" val="149471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dirty="0"/>
              <a:t>Click to edit Master title style</a:t>
            </a:r>
            <a:endParaRPr lang="it-IT"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M3|Gender Mainstreaming in Development Programming</a:t>
            </a:r>
            <a:endParaRPr lang="it-IT" dirty="0"/>
          </a:p>
        </p:txBody>
      </p:sp>
    </p:spTree>
    <p:extLst>
      <p:ext uri="{BB962C8B-B14F-4D97-AF65-F5344CB8AC3E}">
        <p14:creationId xmlns:p14="http://schemas.microsoft.com/office/powerpoint/2010/main" val="342730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M3|Gender Mainstreaming in Development Programming</a:t>
            </a:r>
            <a:endParaRPr lang="it-IT" dirty="0"/>
          </a:p>
        </p:txBody>
      </p:sp>
    </p:spTree>
    <p:extLst>
      <p:ext uri="{BB962C8B-B14F-4D97-AF65-F5344CB8AC3E}">
        <p14:creationId xmlns:p14="http://schemas.microsoft.com/office/powerpoint/2010/main" val="278464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t-IT"/>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9" name="Footer Placeholder 4"/>
          <p:cNvSpPr>
            <a:spLocks noGrp="1"/>
          </p:cNvSpPr>
          <p:nvPr>
            <p:ph type="ftr" sz="quarter" idx="10"/>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M3|Gender Mainstreaming in Development Programming</a:t>
            </a:r>
            <a:endParaRPr lang="it-IT" dirty="0"/>
          </a:p>
        </p:txBody>
      </p:sp>
    </p:spTree>
    <p:extLst>
      <p:ext uri="{BB962C8B-B14F-4D97-AF65-F5344CB8AC3E}">
        <p14:creationId xmlns:p14="http://schemas.microsoft.com/office/powerpoint/2010/main" val="283448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4" name="Footer Placeholder 3"/>
          <p:cNvSpPr>
            <a:spLocks noGrp="1"/>
          </p:cNvSpPr>
          <p:nvPr>
            <p:ph type="ftr" sz="quarter" idx="11"/>
          </p:nvPr>
        </p:nvSpPr>
        <p:spPr/>
        <p:txBody>
          <a:bodyPr/>
          <a:lstStyle/>
          <a:p>
            <a:r>
              <a:rPr lang="it-IT"/>
              <a:t>M3|Gender Mainstreaming in Development Programming</a:t>
            </a:r>
          </a:p>
        </p:txBody>
      </p:sp>
    </p:spTree>
    <p:extLst>
      <p:ext uri="{BB962C8B-B14F-4D97-AF65-F5344CB8AC3E}">
        <p14:creationId xmlns:p14="http://schemas.microsoft.com/office/powerpoint/2010/main" val="126151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it-IT"/>
              <a:t>M3|Gender Mainstreaming in Development Programming</a:t>
            </a:r>
          </a:p>
        </p:txBody>
      </p:sp>
    </p:spTree>
    <p:extLst>
      <p:ext uri="{BB962C8B-B14F-4D97-AF65-F5344CB8AC3E}">
        <p14:creationId xmlns:p14="http://schemas.microsoft.com/office/powerpoint/2010/main" val="93002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a:t>Click to edit Master title style</a:t>
            </a:r>
            <a:endParaRPr lang="it-IT"/>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it-IT"/>
              <a:t>M3|Gender Mainstreaming in Development Programming</a:t>
            </a:r>
          </a:p>
        </p:txBody>
      </p:sp>
    </p:spTree>
    <p:extLst>
      <p:ext uri="{BB962C8B-B14F-4D97-AF65-F5344CB8AC3E}">
        <p14:creationId xmlns:p14="http://schemas.microsoft.com/office/powerpoint/2010/main" val="418507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endParaRPr lang="it-IT"/>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it-IT"/>
              <a:t>M3|Gender Mainstreaming in Development Programming</a:t>
            </a:r>
          </a:p>
        </p:txBody>
      </p:sp>
    </p:spTree>
    <p:extLst>
      <p:ext uri="{BB962C8B-B14F-4D97-AF65-F5344CB8AC3E}">
        <p14:creationId xmlns:p14="http://schemas.microsoft.com/office/powerpoint/2010/main" val="38253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6"/>
            <a:ext cx="8229600" cy="952500"/>
          </a:xfrm>
          <a:prstGeom prst="rect">
            <a:avLst/>
          </a:prstGeom>
        </p:spPr>
        <p:txBody>
          <a:bodyPr vert="horz" lIns="91440" tIns="45720" rIns="91440" bIns="45720" rtlCol="0" anchor="ctr">
            <a:noAutofit/>
          </a:bodyPr>
          <a:lstStyle/>
          <a:p>
            <a:r>
              <a:rPr lang="en-US" dirty="0"/>
              <a:t>CLICK TO ADD TITLE</a:t>
            </a:r>
            <a:endParaRPr lang="it-IT" dirty="0"/>
          </a:p>
        </p:txBody>
      </p:sp>
      <p:sp>
        <p:nvSpPr>
          <p:cNvPr id="3" name="Text Placeholder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M3|Gender Mainstreaming in Development Programming</a:t>
            </a:r>
            <a:endParaRPr lang="it-IT" dirty="0"/>
          </a:p>
        </p:txBody>
      </p:sp>
      <p:sp>
        <p:nvSpPr>
          <p:cNvPr id="6" name="Rectangle 5"/>
          <p:cNvSpPr/>
          <p:nvPr userDrawn="1"/>
        </p:nvSpPr>
        <p:spPr>
          <a:xfrm>
            <a:off x="184150" y="0"/>
            <a:ext cx="260350" cy="2825750"/>
          </a:xfrm>
          <a:prstGeom prst="rect">
            <a:avLst/>
          </a:prstGeom>
          <a:solidFill>
            <a:srgbClr val="87376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 name="TextBox 3"/>
          <p:cNvSpPr txBox="1"/>
          <p:nvPr userDrawn="1"/>
        </p:nvSpPr>
        <p:spPr>
          <a:xfrm>
            <a:off x="-1079500" y="1428750"/>
            <a:ext cx="184666"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215603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457200" rtl="0" eaLnBrk="1" latinLnBrk="0" hangingPunct="1">
        <a:spcBef>
          <a:spcPct val="0"/>
        </a:spcBef>
        <a:buNone/>
        <a:defRPr sz="3600" b="0" kern="1200" baseline="0">
          <a:solidFill>
            <a:srgbClr val="873768"/>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rogress.unwomen.org/en/2015/chapter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8000"/>
          </a:schemeClr>
        </a:solidFill>
        <a:effectLst/>
      </p:bgPr>
    </p:bg>
    <p:spTree>
      <p:nvGrpSpPr>
        <p:cNvPr id="1" name=""/>
        <p:cNvGrpSpPr/>
        <p:nvPr/>
      </p:nvGrpSpPr>
      <p:grpSpPr>
        <a:xfrm>
          <a:off x="0" y="0"/>
          <a:ext cx="0" cy="0"/>
          <a:chOff x="0" y="0"/>
          <a:chExt cx="0" cy="0"/>
        </a:xfrm>
      </p:grpSpPr>
      <p:sp>
        <p:nvSpPr>
          <p:cNvPr id="10" name="TextBox 9"/>
          <p:cNvSpPr txBox="1"/>
          <p:nvPr/>
        </p:nvSpPr>
        <p:spPr>
          <a:xfrm>
            <a:off x="508000" y="184517"/>
            <a:ext cx="1985364" cy="1631216"/>
          </a:xfrm>
          <a:prstGeom prst="rect">
            <a:avLst/>
          </a:prstGeom>
          <a:noFill/>
        </p:spPr>
        <p:txBody>
          <a:bodyPr wrap="none" rtlCol="0">
            <a:spAutoFit/>
            <a:scene3d>
              <a:camera prst="orthographicFront"/>
              <a:lightRig rig="soft" dir="t">
                <a:rot lat="0" lon="0" rev="10800000"/>
              </a:lightRig>
            </a:scene3d>
            <a:sp3d>
              <a:bevelT w="27940" h="12700"/>
              <a:contourClr>
                <a:srgbClr val="DDDDDD"/>
              </a:contourClr>
            </a:sp3d>
          </a:bodyPr>
          <a:lstStyle/>
          <a:p>
            <a:r>
              <a:rPr lang="en-GB" sz="10000" b="1" spc="150" dirty="0">
                <a:ln w="11430"/>
                <a:solidFill>
                  <a:srgbClr val="873768"/>
                </a:solidFill>
                <a:effectLst>
                  <a:outerShdw blurRad="25400" algn="tl" rotWithShape="0">
                    <a:srgbClr val="000000">
                      <a:alpha val="43000"/>
                    </a:srgbClr>
                  </a:outerShdw>
                </a:effectLst>
                <a:latin typeface="Arial"/>
                <a:cs typeface="Arial"/>
              </a:rPr>
              <a:t>M3</a:t>
            </a:r>
          </a:p>
        </p:txBody>
      </p:sp>
      <p:sp>
        <p:nvSpPr>
          <p:cNvPr id="11" name="TextBox 10"/>
          <p:cNvSpPr txBox="1"/>
          <p:nvPr/>
        </p:nvSpPr>
        <p:spPr>
          <a:xfrm>
            <a:off x="3857625" y="3159126"/>
            <a:ext cx="5286376" cy="2571750"/>
          </a:xfrm>
          <a:prstGeom prst="rect">
            <a:avLst/>
          </a:prstGeom>
          <a:noFill/>
        </p:spPr>
        <p:txBody>
          <a:bodyPr wrap="square" rtlCol="0">
            <a:normAutofit fontScale="77500" lnSpcReduction="20000"/>
            <a:scene3d>
              <a:camera prst="orthographicFront"/>
              <a:lightRig rig="soft" dir="t">
                <a:rot lat="0" lon="0" rev="10800000"/>
              </a:lightRig>
            </a:scene3d>
            <a:sp3d>
              <a:bevelT w="27940" h="12700"/>
              <a:contourClr>
                <a:srgbClr val="DDDDDD"/>
              </a:contourClr>
            </a:sp3d>
          </a:bodyPr>
          <a:lstStyle/>
          <a:p>
            <a:r>
              <a:rPr lang="en-US" sz="6000" b="1" spc="150">
                <a:ln w="11430"/>
                <a:solidFill>
                  <a:srgbClr val="873768"/>
                </a:solidFill>
                <a:effectLst>
                  <a:outerShdw blurRad="25400" algn="tl" rotWithShape="0">
                    <a:srgbClr val="000000">
                      <a:alpha val="43000"/>
                    </a:srgbClr>
                  </a:outerShdw>
                </a:effectLst>
                <a:latin typeface="Arial"/>
                <a:cs typeface="Arial"/>
              </a:rPr>
              <a:t>Gender mainstreaming in development programming </a:t>
            </a:r>
            <a:endParaRPr lang="en-GB" sz="6000" b="1" spc="150" dirty="0">
              <a:ln w="11430"/>
              <a:solidFill>
                <a:srgbClr val="873768"/>
              </a:solidFill>
              <a:effectLst>
                <a:outerShdw blurRad="254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val="185583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2020084" y="1010433"/>
            <a:ext cx="5094767" cy="4456814"/>
          </a:xfrm>
          <a:prstGeom prst="rect">
            <a:avLst/>
          </a:prstGeom>
          <a:noFill/>
        </p:spPr>
      </p:pic>
      <p:sp>
        <p:nvSpPr>
          <p:cNvPr id="3" name="Title 2">
            <a:extLst>
              <a:ext uri="{FF2B5EF4-FFF2-40B4-BE49-F238E27FC236}">
                <a16:creationId xmlns:a16="http://schemas.microsoft.com/office/drawing/2014/main" xmlns="" id="{103A4F6C-0033-EE48-83D8-9D2ED412328B}"/>
              </a:ext>
            </a:extLst>
          </p:cNvPr>
          <p:cNvSpPr>
            <a:spLocks noGrp="1"/>
          </p:cNvSpPr>
          <p:nvPr>
            <p:ph type="title"/>
          </p:nvPr>
        </p:nvSpPr>
        <p:spPr/>
        <p:txBody>
          <a:bodyPr/>
          <a:lstStyle/>
          <a:p>
            <a:r>
              <a:rPr lang="en-GB" sz="2800" dirty="0"/>
              <a:t>Integrated Multi-dimensional Programming</a:t>
            </a:r>
          </a:p>
        </p:txBody>
      </p:sp>
      <p:sp>
        <p:nvSpPr>
          <p:cNvPr id="2" name="Footer Placeholder 1">
            <a:extLst>
              <a:ext uri="{FF2B5EF4-FFF2-40B4-BE49-F238E27FC236}">
                <a16:creationId xmlns:a16="http://schemas.microsoft.com/office/drawing/2014/main" xmlns="" id="{ACEE335D-9F2C-E24F-A12F-A7F558124F24}"/>
              </a:ext>
            </a:extLst>
          </p:cNvPr>
          <p:cNvSpPr>
            <a:spLocks noGrp="1"/>
          </p:cNvSpPr>
          <p:nvPr>
            <p:ph type="ftr" sz="quarter" idx="10"/>
          </p:nvPr>
        </p:nvSpPr>
        <p:spPr/>
        <p:txBody>
          <a:bodyPr/>
          <a:lstStyle/>
          <a:p>
            <a:r>
              <a:rPr lang="it-IT"/>
              <a:t>M3|Gender Mainstreaming in Development Programming</a:t>
            </a:r>
            <a:endParaRPr lang="it-IT" dirty="0"/>
          </a:p>
        </p:txBody>
      </p:sp>
    </p:spTree>
    <p:extLst>
      <p:ext uri="{BB962C8B-B14F-4D97-AF65-F5344CB8AC3E}">
        <p14:creationId xmlns:p14="http://schemas.microsoft.com/office/powerpoint/2010/main" val="1515390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917668" y="943253"/>
            <a:ext cx="7401985" cy="4161128"/>
          </a:xfrm>
          <a:prstGeom prst="rect">
            <a:avLst/>
          </a:prstGeom>
        </p:spPr>
      </p:pic>
      <p:sp>
        <p:nvSpPr>
          <p:cNvPr id="4" name="Title 3">
            <a:extLst>
              <a:ext uri="{FF2B5EF4-FFF2-40B4-BE49-F238E27FC236}">
                <a16:creationId xmlns:a16="http://schemas.microsoft.com/office/drawing/2014/main" xmlns="" id="{60F175FF-9528-B14D-B8DF-934FB45A2084}"/>
              </a:ext>
            </a:extLst>
          </p:cNvPr>
          <p:cNvSpPr>
            <a:spLocks noGrp="1"/>
          </p:cNvSpPr>
          <p:nvPr>
            <p:ph type="title"/>
          </p:nvPr>
        </p:nvSpPr>
        <p:spPr/>
        <p:txBody>
          <a:bodyPr/>
          <a:lstStyle/>
          <a:p>
            <a:r>
              <a:rPr lang="en-GB" dirty="0"/>
              <a:t>Guiding Principles</a:t>
            </a:r>
          </a:p>
        </p:txBody>
      </p:sp>
      <p:sp>
        <p:nvSpPr>
          <p:cNvPr id="3" name="Footer Placeholder 2">
            <a:extLst>
              <a:ext uri="{FF2B5EF4-FFF2-40B4-BE49-F238E27FC236}">
                <a16:creationId xmlns:a16="http://schemas.microsoft.com/office/drawing/2014/main" xmlns="" id="{ED219E71-38E3-2A41-A677-7E25D3BB4211}"/>
              </a:ext>
            </a:extLst>
          </p:cNvPr>
          <p:cNvSpPr>
            <a:spLocks noGrp="1"/>
          </p:cNvSpPr>
          <p:nvPr>
            <p:ph type="ftr" sz="quarter" idx="10"/>
          </p:nvPr>
        </p:nvSpPr>
        <p:spPr/>
        <p:txBody>
          <a:bodyPr/>
          <a:lstStyle/>
          <a:p>
            <a:r>
              <a:rPr lang="it-IT"/>
              <a:t>M3|Gender Mainstreaming in Development Programming</a:t>
            </a:r>
            <a:endParaRPr lang="it-IT" dirty="0"/>
          </a:p>
        </p:txBody>
      </p:sp>
    </p:spTree>
    <p:extLst>
      <p:ext uri="{BB962C8B-B14F-4D97-AF65-F5344CB8AC3E}">
        <p14:creationId xmlns:p14="http://schemas.microsoft.com/office/powerpoint/2010/main" val="284958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917668" y="943253"/>
            <a:ext cx="7401985" cy="4161128"/>
          </a:xfrm>
          <a:prstGeom prst="rect">
            <a:avLst/>
          </a:prstGeom>
        </p:spPr>
      </p:pic>
      <p:sp>
        <p:nvSpPr>
          <p:cNvPr id="3" name="Footer Placeholder 2">
            <a:extLst>
              <a:ext uri="{FF2B5EF4-FFF2-40B4-BE49-F238E27FC236}">
                <a16:creationId xmlns:a16="http://schemas.microsoft.com/office/drawing/2014/main" xmlns="" id="{ED219E71-38E3-2A41-A677-7E25D3BB4211}"/>
              </a:ext>
            </a:extLst>
          </p:cNvPr>
          <p:cNvSpPr>
            <a:spLocks noGrp="1"/>
          </p:cNvSpPr>
          <p:nvPr>
            <p:ph type="ftr" sz="quarter" idx="10"/>
          </p:nvPr>
        </p:nvSpPr>
        <p:spPr/>
        <p:txBody>
          <a:bodyPr/>
          <a:lstStyle/>
          <a:p>
            <a:r>
              <a:rPr lang="it-IT"/>
              <a:t>M3|Gender Mainstreaming in Development Programming</a:t>
            </a:r>
            <a:endParaRPr lang="it-IT" dirty="0"/>
          </a:p>
        </p:txBody>
      </p:sp>
      <p:sp>
        <p:nvSpPr>
          <p:cNvPr id="5" name="Rectangle 4">
            <a:extLst>
              <a:ext uri="{FF2B5EF4-FFF2-40B4-BE49-F238E27FC236}">
                <a16:creationId xmlns:a16="http://schemas.microsoft.com/office/drawing/2014/main" xmlns="" id="{71D26C89-C24E-0A47-A148-D727F639B578}"/>
              </a:ext>
            </a:extLst>
          </p:cNvPr>
          <p:cNvSpPr/>
          <p:nvPr/>
        </p:nvSpPr>
        <p:spPr>
          <a:xfrm>
            <a:off x="2383601" y="2560222"/>
            <a:ext cx="4381831" cy="923330"/>
          </a:xfrm>
          <a:prstGeom prst="rect">
            <a:avLst/>
          </a:prstGeom>
          <a:noFill/>
        </p:spPr>
        <p:txBody>
          <a:bodyPr wrap="square" lIns="91440" tIns="45720" rIns="91440" bIns="45720">
            <a:spAutoFit/>
          </a:bodyPr>
          <a:lstStyle/>
          <a:p>
            <a:pPr algn="ctr"/>
            <a:r>
              <a:rPr lang="en-GB" sz="5400"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highlight>
                  <a:srgbClr val="FF00FF"/>
                </a:highlight>
                <a:latin typeface="Alégre Sans" panose="02060606060101040101" pitchFamily="18" charset="0"/>
                <a:cs typeface="Broadway" panose="020F0502020204030204" pitchFamily="34" charset="0"/>
              </a:rPr>
              <a:t>groupwork</a:t>
            </a:r>
          </a:p>
        </p:txBody>
      </p:sp>
    </p:spTree>
    <p:extLst>
      <p:ext uri="{BB962C8B-B14F-4D97-AF65-F5344CB8AC3E}">
        <p14:creationId xmlns:p14="http://schemas.microsoft.com/office/powerpoint/2010/main" val="2404492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60F175FF-9528-B14D-B8DF-934FB45A2084}"/>
              </a:ext>
            </a:extLst>
          </p:cNvPr>
          <p:cNvSpPr>
            <a:spLocks noGrp="1"/>
          </p:cNvSpPr>
          <p:nvPr>
            <p:ph type="title"/>
          </p:nvPr>
        </p:nvSpPr>
        <p:spPr/>
        <p:txBody>
          <a:bodyPr/>
          <a:lstStyle/>
          <a:p>
            <a:r>
              <a:rPr lang="en-GB" dirty="0"/>
              <a:t>Applying a gender lens</a:t>
            </a:r>
          </a:p>
        </p:txBody>
      </p:sp>
      <p:sp>
        <p:nvSpPr>
          <p:cNvPr id="6" name="Content Placeholder 5">
            <a:extLst>
              <a:ext uri="{FF2B5EF4-FFF2-40B4-BE49-F238E27FC236}">
                <a16:creationId xmlns:a16="http://schemas.microsoft.com/office/drawing/2014/main" xmlns="" id="{0D4DE34E-0188-1348-B453-7715FE355AE0}"/>
              </a:ext>
            </a:extLst>
          </p:cNvPr>
          <p:cNvSpPr>
            <a:spLocks noGrp="1"/>
          </p:cNvSpPr>
          <p:nvPr>
            <p:ph idx="1"/>
          </p:nvPr>
        </p:nvSpPr>
        <p:spPr>
          <a:xfrm>
            <a:off x="1253444" y="1312621"/>
            <a:ext cx="7710755" cy="923330"/>
          </a:xfrm>
        </p:spPr>
        <p:txBody>
          <a:bodyPr/>
          <a:lstStyle/>
          <a:p>
            <a:pPr marL="0" indent="0">
              <a:buNone/>
            </a:pPr>
            <a:r>
              <a:rPr lang="en-GB" dirty="0"/>
              <a:t>Women’s rights are human rights, and discrimination on the basis of sex is against international human right standards.</a:t>
            </a:r>
          </a:p>
          <a:p>
            <a:pPr marL="457200" indent="-457200">
              <a:buFont typeface="+mj-lt"/>
              <a:buAutoNum type="arabicPeriod"/>
            </a:pPr>
            <a:endParaRPr lang="en-GB" dirty="0"/>
          </a:p>
        </p:txBody>
      </p:sp>
      <p:sp>
        <p:nvSpPr>
          <p:cNvPr id="3" name="Footer Placeholder 2">
            <a:extLst>
              <a:ext uri="{FF2B5EF4-FFF2-40B4-BE49-F238E27FC236}">
                <a16:creationId xmlns:a16="http://schemas.microsoft.com/office/drawing/2014/main" xmlns="" id="{ED219E71-38E3-2A41-A677-7E25D3BB4211}"/>
              </a:ext>
            </a:extLst>
          </p:cNvPr>
          <p:cNvSpPr>
            <a:spLocks noGrp="1"/>
          </p:cNvSpPr>
          <p:nvPr>
            <p:ph type="ftr" sz="quarter" idx="3"/>
          </p:nvPr>
        </p:nvSpPr>
        <p:spPr/>
        <p:txBody>
          <a:bodyPr/>
          <a:lstStyle/>
          <a:p>
            <a:r>
              <a:rPr lang="it-IT"/>
              <a:t>M3|Gender Mainstreaming in Development Programming</a:t>
            </a:r>
            <a:endParaRPr lang="it-IT" dirty="0"/>
          </a:p>
        </p:txBody>
      </p:sp>
      <p:sp>
        <p:nvSpPr>
          <p:cNvPr id="7" name="Rectangle 6">
            <a:extLst>
              <a:ext uri="{FF2B5EF4-FFF2-40B4-BE49-F238E27FC236}">
                <a16:creationId xmlns:a16="http://schemas.microsoft.com/office/drawing/2014/main" xmlns="" id="{F12BB254-E98B-A444-A825-8DB5FBFB7194}"/>
              </a:ext>
            </a:extLst>
          </p:cNvPr>
          <p:cNvSpPr/>
          <p:nvPr/>
        </p:nvSpPr>
        <p:spPr>
          <a:xfrm>
            <a:off x="530570" y="1312621"/>
            <a:ext cx="788999" cy="923330"/>
          </a:xfrm>
          <a:prstGeom prst="rect">
            <a:avLst/>
          </a:prstGeom>
          <a:noFill/>
        </p:spPr>
        <p:txBody>
          <a:bodyPr wrap="none" lIns="91440" tIns="45720" rIns="91440" bIns="45720">
            <a:spAutoFit/>
          </a:bodyPr>
          <a:lstStyle/>
          <a:p>
            <a:pPr algn="ctr"/>
            <a:r>
              <a:rPr lang="en-GB"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mic Sans MS" panose="030F0902030302020204" pitchFamily="66" charset="0"/>
              </a:rPr>
              <a:t>1|</a:t>
            </a:r>
          </a:p>
        </p:txBody>
      </p:sp>
      <p:grpSp>
        <p:nvGrpSpPr>
          <p:cNvPr id="12" name="Group 11">
            <a:extLst>
              <a:ext uri="{FF2B5EF4-FFF2-40B4-BE49-F238E27FC236}">
                <a16:creationId xmlns:a16="http://schemas.microsoft.com/office/drawing/2014/main" xmlns="" id="{B014C527-8AC0-9D46-A5C1-0AD2839E1B51}"/>
              </a:ext>
            </a:extLst>
          </p:cNvPr>
          <p:cNvGrpSpPr/>
          <p:nvPr/>
        </p:nvGrpSpPr>
        <p:grpSpPr>
          <a:xfrm>
            <a:off x="419963" y="2159111"/>
            <a:ext cx="8577298" cy="923330"/>
            <a:chOff x="142564" y="2159111"/>
            <a:chExt cx="8577298" cy="923330"/>
          </a:xfrm>
        </p:grpSpPr>
        <p:sp>
          <p:nvSpPr>
            <p:cNvPr id="8" name="Rectangle 7">
              <a:extLst>
                <a:ext uri="{FF2B5EF4-FFF2-40B4-BE49-F238E27FC236}">
                  <a16:creationId xmlns:a16="http://schemas.microsoft.com/office/drawing/2014/main" xmlns="" id="{4ABF10B6-4AFE-5945-B025-DDF7B9B2A8A2}"/>
                </a:ext>
              </a:extLst>
            </p:cNvPr>
            <p:cNvSpPr/>
            <p:nvPr/>
          </p:nvSpPr>
          <p:spPr>
            <a:xfrm>
              <a:off x="142564" y="2159111"/>
              <a:ext cx="899605" cy="923330"/>
            </a:xfrm>
            <a:prstGeom prst="rect">
              <a:avLst/>
            </a:prstGeom>
            <a:noFill/>
          </p:spPr>
          <p:txBody>
            <a:bodyPr wrap="none" lIns="91440" tIns="45720" rIns="91440" bIns="45720">
              <a:spAutoFit/>
            </a:bodyPr>
            <a:lstStyle/>
            <a:p>
              <a:pPr algn="ctr"/>
              <a:r>
                <a:rPr lang="en-GB" sz="54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Comic Sans MS" panose="030F0902030302020204" pitchFamily="66" charset="0"/>
                </a:rPr>
                <a:t>2|</a:t>
              </a:r>
            </a:p>
          </p:txBody>
        </p:sp>
        <p:sp>
          <p:nvSpPr>
            <p:cNvPr id="10" name="Content Placeholder 5">
              <a:extLst>
                <a:ext uri="{FF2B5EF4-FFF2-40B4-BE49-F238E27FC236}">
                  <a16:creationId xmlns:a16="http://schemas.microsoft.com/office/drawing/2014/main" xmlns="" id="{CF11CB6A-560B-5C46-BFAF-DA993FA480A9}"/>
                </a:ext>
              </a:extLst>
            </p:cNvPr>
            <p:cNvSpPr txBox="1">
              <a:spLocks/>
            </p:cNvSpPr>
            <p:nvPr/>
          </p:nvSpPr>
          <p:spPr>
            <a:xfrm>
              <a:off x="1009107" y="2159111"/>
              <a:ext cx="7710755" cy="92333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dirty="0"/>
                <a:t>Women are disproportionately </a:t>
              </a:r>
              <a:r>
                <a:rPr lang="en-ID" dirty="0"/>
                <a:t>represented among the most marginalized, discriminated against, excluded, and at risk</a:t>
              </a:r>
              <a:r>
                <a:rPr lang="x-none" dirty="0"/>
                <a:t>.</a:t>
              </a:r>
              <a:endParaRPr lang="en-GB" dirty="0"/>
            </a:p>
            <a:p>
              <a:pPr marL="457200" indent="-457200">
                <a:buFont typeface="+mj-lt"/>
                <a:buAutoNum type="arabicPeriod"/>
              </a:pPr>
              <a:endParaRPr lang="en-GB" dirty="0"/>
            </a:p>
          </p:txBody>
        </p:sp>
      </p:grpSp>
      <p:grpSp>
        <p:nvGrpSpPr>
          <p:cNvPr id="17" name="Group 16">
            <a:extLst>
              <a:ext uri="{FF2B5EF4-FFF2-40B4-BE49-F238E27FC236}">
                <a16:creationId xmlns:a16="http://schemas.microsoft.com/office/drawing/2014/main" xmlns="" id="{F65141E0-346E-5A4E-B53C-4C547ADFC8F8}"/>
              </a:ext>
            </a:extLst>
          </p:cNvPr>
          <p:cNvGrpSpPr/>
          <p:nvPr/>
        </p:nvGrpSpPr>
        <p:grpSpPr>
          <a:xfrm>
            <a:off x="-108449" y="3271030"/>
            <a:ext cx="9391674" cy="923330"/>
            <a:chOff x="-108449" y="3271030"/>
            <a:chExt cx="9391674" cy="923330"/>
          </a:xfrm>
        </p:grpSpPr>
        <p:sp>
          <p:nvSpPr>
            <p:cNvPr id="9" name="Rectangle 8">
              <a:extLst>
                <a:ext uri="{FF2B5EF4-FFF2-40B4-BE49-F238E27FC236}">
                  <a16:creationId xmlns:a16="http://schemas.microsoft.com/office/drawing/2014/main" xmlns="" id="{0C5EE0A0-0AA4-F04A-8365-095AF89F4619}"/>
                </a:ext>
              </a:extLst>
            </p:cNvPr>
            <p:cNvSpPr/>
            <p:nvPr/>
          </p:nvSpPr>
          <p:spPr>
            <a:xfrm>
              <a:off x="-108449" y="3271030"/>
              <a:ext cx="1776448" cy="923330"/>
            </a:xfrm>
            <a:prstGeom prst="rect">
              <a:avLst/>
            </a:prstGeom>
            <a:noFill/>
          </p:spPr>
          <p:txBody>
            <a:bodyPr wrap="none" lIns="91440" tIns="45720" rIns="91440" bIns="45720">
              <a:spAutoFit/>
            </a:bodyPr>
            <a:lstStyle/>
            <a:p>
              <a:pPr algn="ctr"/>
              <a:r>
                <a:rPr lang="en-GB" sz="5400" b="1" cap="none" spc="0" dirty="0">
                  <a:ln w="12700">
                    <a:solidFill>
                      <a:schemeClr val="tx2">
                        <a:satMod val="155000"/>
                      </a:schemeClr>
                    </a:solidFill>
                    <a:prstDash val="solid"/>
                  </a:ln>
                  <a:solidFill>
                    <a:srgbClr val="166B3A"/>
                  </a:solidFill>
                  <a:effectLst>
                    <a:outerShdw blurRad="41275" dist="20320" dir="1800000" algn="tl" rotWithShape="0">
                      <a:srgbClr val="000000">
                        <a:alpha val="40000"/>
                      </a:srgbClr>
                    </a:outerShdw>
                  </a:effectLst>
                  <a:latin typeface="Comic Sans MS" panose="030F0902030302020204" pitchFamily="66" charset="0"/>
                </a:rPr>
                <a:t>4</a:t>
              </a:r>
              <a:r>
                <a:rPr lang="en-GB" sz="5400" b="1" cap="none" spc="0" dirty="0">
                  <a:ln w="12700">
                    <a:solidFill>
                      <a:schemeClr val="tx2">
                        <a:satMod val="155000"/>
                      </a:schemeClr>
                    </a:solidFill>
                    <a:prstDash val="solid"/>
                  </a:ln>
                  <a:solidFill>
                    <a:srgbClr val="873768"/>
                  </a:solidFill>
                  <a:effectLst>
                    <a:outerShdw blurRad="41275" dist="20320" dir="1800000" algn="tl" rotWithShape="0">
                      <a:srgbClr val="000000">
                        <a:alpha val="40000"/>
                      </a:srgbClr>
                    </a:outerShdw>
                  </a:effectLst>
                  <a:latin typeface="Comic Sans MS" panose="030F0902030302020204" pitchFamily="66" charset="0"/>
                </a:rPr>
                <a:t>&amp;</a:t>
              </a:r>
              <a:r>
                <a:rPr lang="en-GB" sz="54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Comic Sans MS" panose="030F0902030302020204" pitchFamily="66" charset="0"/>
                </a:rPr>
                <a:t>5</a:t>
              </a:r>
              <a:r>
                <a:rPr lang="en-GB" sz="5400" b="1" cap="none" spc="0" dirty="0">
                  <a:ln w="12700">
                    <a:solidFill>
                      <a:schemeClr val="tx2">
                        <a:satMod val="155000"/>
                      </a:schemeClr>
                    </a:solidFill>
                    <a:prstDash val="solid"/>
                  </a:ln>
                  <a:solidFill>
                    <a:srgbClr val="873768"/>
                  </a:solidFill>
                  <a:effectLst>
                    <a:outerShdw blurRad="41275" dist="20320" dir="1800000" algn="tl" rotWithShape="0">
                      <a:srgbClr val="000000">
                        <a:alpha val="40000"/>
                      </a:srgbClr>
                    </a:outerShdw>
                  </a:effectLst>
                  <a:latin typeface="Comic Sans MS" panose="030F0902030302020204" pitchFamily="66" charset="0"/>
                </a:rPr>
                <a:t>|</a:t>
              </a:r>
            </a:p>
          </p:txBody>
        </p:sp>
        <p:sp>
          <p:nvSpPr>
            <p:cNvPr id="13" name="Content Placeholder 5">
              <a:extLst>
                <a:ext uri="{FF2B5EF4-FFF2-40B4-BE49-F238E27FC236}">
                  <a16:creationId xmlns:a16="http://schemas.microsoft.com/office/drawing/2014/main" xmlns="" id="{B208258B-F764-E747-BDAC-B0143BD13A48}"/>
                </a:ext>
              </a:extLst>
            </p:cNvPr>
            <p:cNvSpPr txBox="1">
              <a:spLocks/>
            </p:cNvSpPr>
            <p:nvPr/>
          </p:nvSpPr>
          <p:spPr>
            <a:xfrm>
              <a:off x="1572470" y="3271030"/>
              <a:ext cx="7710755" cy="92333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ID" dirty="0"/>
                <a:t>Women are both disproportionately impacted by shocks, and key providers of knowledge, agency and collective action to promote sustainability and resilience</a:t>
              </a:r>
              <a:r>
                <a:rPr lang="x-none" dirty="0"/>
                <a:t>. </a:t>
              </a:r>
              <a:endParaRPr lang="en-GB" dirty="0"/>
            </a:p>
          </p:txBody>
        </p:sp>
      </p:grpSp>
      <p:grpSp>
        <p:nvGrpSpPr>
          <p:cNvPr id="16" name="Group 15">
            <a:extLst>
              <a:ext uri="{FF2B5EF4-FFF2-40B4-BE49-F238E27FC236}">
                <a16:creationId xmlns:a16="http://schemas.microsoft.com/office/drawing/2014/main" xmlns="" id="{74901FE0-DE3A-074F-A86F-FA7F260AC397}"/>
              </a:ext>
            </a:extLst>
          </p:cNvPr>
          <p:cNvGrpSpPr/>
          <p:nvPr/>
        </p:nvGrpSpPr>
        <p:grpSpPr>
          <a:xfrm>
            <a:off x="475266" y="4272911"/>
            <a:ext cx="8610361" cy="923330"/>
            <a:chOff x="475266" y="4272911"/>
            <a:chExt cx="8610361" cy="923330"/>
          </a:xfrm>
        </p:grpSpPr>
        <p:sp>
          <p:nvSpPr>
            <p:cNvPr id="14" name="Rectangle 13">
              <a:extLst>
                <a:ext uri="{FF2B5EF4-FFF2-40B4-BE49-F238E27FC236}">
                  <a16:creationId xmlns:a16="http://schemas.microsoft.com/office/drawing/2014/main" xmlns="" id="{50D91630-FD73-9644-9191-3A5DE82FF412}"/>
                </a:ext>
              </a:extLst>
            </p:cNvPr>
            <p:cNvSpPr/>
            <p:nvPr/>
          </p:nvSpPr>
          <p:spPr>
            <a:xfrm>
              <a:off x="475266" y="4272911"/>
              <a:ext cx="899606" cy="923330"/>
            </a:xfrm>
            <a:prstGeom prst="rect">
              <a:avLst/>
            </a:prstGeom>
            <a:noFill/>
          </p:spPr>
          <p:txBody>
            <a:bodyPr wrap="none" lIns="91440" tIns="45720" rIns="91440" bIns="45720">
              <a:spAutoFit/>
            </a:bodyPr>
            <a:lstStyle/>
            <a:p>
              <a:pPr algn="ctr"/>
              <a:r>
                <a:rPr lang="en-GB" sz="5400" b="1" dirty="0">
                  <a:ln w="12700">
                    <a:solidFill>
                      <a:schemeClr val="tx2">
                        <a:satMod val="155000"/>
                      </a:schemeClr>
                    </a:solidFill>
                    <a:prstDash val="solid"/>
                  </a:ln>
                  <a:solidFill>
                    <a:srgbClr val="C0A0D7"/>
                  </a:solidFill>
                  <a:effectLst>
                    <a:outerShdw blurRad="41275" dist="20320" dir="1800000" algn="tl" rotWithShape="0">
                      <a:srgbClr val="000000">
                        <a:alpha val="40000"/>
                      </a:srgbClr>
                    </a:outerShdw>
                  </a:effectLst>
                  <a:latin typeface="Comic Sans MS" panose="030F0902030302020204" pitchFamily="66" charset="0"/>
                </a:rPr>
                <a:t>6</a:t>
              </a:r>
              <a:r>
                <a:rPr lang="en-GB" sz="5400" b="1" cap="none" spc="0" dirty="0">
                  <a:ln w="12700">
                    <a:solidFill>
                      <a:schemeClr val="tx2">
                        <a:satMod val="155000"/>
                      </a:schemeClr>
                    </a:solidFill>
                    <a:prstDash val="solid"/>
                  </a:ln>
                  <a:solidFill>
                    <a:srgbClr val="C0A0D7"/>
                  </a:solidFill>
                  <a:effectLst>
                    <a:outerShdw blurRad="41275" dist="20320" dir="1800000" algn="tl" rotWithShape="0">
                      <a:srgbClr val="000000">
                        <a:alpha val="40000"/>
                      </a:srgbClr>
                    </a:outerShdw>
                  </a:effectLst>
                  <a:latin typeface="Comic Sans MS" panose="030F0902030302020204" pitchFamily="66" charset="0"/>
                </a:rPr>
                <a:t>|</a:t>
              </a:r>
            </a:p>
          </p:txBody>
        </p:sp>
        <p:sp>
          <p:nvSpPr>
            <p:cNvPr id="15" name="Content Placeholder 5">
              <a:extLst>
                <a:ext uri="{FF2B5EF4-FFF2-40B4-BE49-F238E27FC236}">
                  <a16:creationId xmlns:a16="http://schemas.microsoft.com/office/drawing/2014/main" xmlns="" id="{E70B006B-BF27-0745-B4C4-11CADDDAC44E}"/>
                </a:ext>
              </a:extLst>
            </p:cNvPr>
            <p:cNvSpPr txBox="1">
              <a:spLocks/>
            </p:cNvSpPr>
            <p:nvPr/>
          </p:nvSpPr>
          <p:spPr>
            <a:xfrm>
              <a:off x="1374872" y="4272911"/>
              <a:ext cx="7710755" cy="923330"/>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ID" dirty="0"/>
                <a:t>Disaggregating data by sex and other diversities, gender-specific indicators and involvement of women’s rights organizations in monitoring and decision-making, UNCT SWAP-Scorecard on UN accountability to gender equality</a:t>
              </a:r>
              <a:r>
                <a:rPr lang="x-none" dirty="0"/>
                <a:t> </a:t>
              </a:r>
              <a:endParaRPr lang="en-GB" dirty="0"/>
            </a:p>
          </p:txBody>
        </p:sp>
      </p:grpSp>
    </p:spTree>
    <p:extLst>
      <p:ext uri="{BB962C8B-B14F-4D97-AF65-F5344CB8AC3E}">
        <p14:creationId xmlns:p14="http://schemas.microsoft.com/office/powerpoint/2010/main" val="3464251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6FF726-5953-BA47-B880-DF3128123C0C}"/>
              </a:ext>
            </a:extLst>
          </p:cNvPr>
          <p:cNvSpPr>
            <a:spLocks noGrp="1"/>
          </p:cNvSpPr>
          <p:nvPr>
            <p:ph type="title"/>
          </p:nvPr>
        </p:nvSpPr>
        <p:spPr/>
        <p:txBody>
          <a:bodyPr/>
          <a:lstStyle/>
          <a:p>
            <a:r>
              <a:rPr lang="en-GB" dirty="0"/>
              <a:t>Why gender responsive programming</a:t>
            </a:r>
          </a:p>
        </p:txBody>
      </p:sp>
      <p:sp>
        <p:nvSpPr>
          <p:cNvPr id="3" name="Content Placeholder 2">
            <a:extLst>
              <a:ext uri="{FF2B5EF4-FFF2-40B4-BE49-F238E27FC236}">
                <a16:creationId xmlns:a16="http://schemas.microsoft.com/office/drawing/2014/main" xmlns="" id="{0CB5DF37-85AD-9441-AB4A-1AC357E64164}"/>
              </a:ext>
            </a:extLst>
          </p:cNvPr>
          <p:cNvSpPr>
            <a:spLocks noGrp="1"/>
          </p:cNvSpPr>
          <p:nvPr>
            <p:ph idx="1"/>
          </p:nvPr>
        </p:nvSpPr>
        <p:spPr/>
        <p:txBody>
          <a:bodyPr>
            <a:normAutofit fontScale="70000" lnSpcReduction="20000"/>
          </a:bodyPr>
          <a:lstStyle/>
          <a:p>
            <a:pPr marL="0" indent="0">
              <a:buNone/>
            </a:pPr>
            <a:r>
              <a:rPr lang="en-US" sz="2400" b="1" cap="all" dirty="0"/>
              <a:t>1. It’s the right thing to do:</a:t>
            </a:r>
          </a:p>
          <a:p>
            <a:pPr>
              <a:buFont typeface="Arial" panose="020B0604020202020204" pitchFamily="34" charset="0"/>
              <a:buChar char="•"/>
            </a:pPr>
            <a:r>
              <a:rPr lang="en-US" sz="2400" dirty="0"/>
              <a:t>Gender equality, non-discrimination on the basis of sex and gender identity, and access to sexual and reproductive health and rights are </a:t>
            </a:r>
            <a:r>
              <a:rPr lang="en-US" sz="2400" b="1" dirty="0"/>
              <a:t>fundamental universal human rights principles</a:t>
            </a:r>
            <a:endParaRPr lang="en-US" sz="2400" dirty="0"/>
          </a:p>
          <a:p>
            <a:pPr>
              <a:buFont typeface="Arial" panose="020B0604020202020204" pitchFamily="34" charset="0"/>
              <a:buChar char="•"/>
            </a:pPr>
            <a:r>
              <a:rPr lang="en-US" sz="2400" dirty="0"/>
              <a:t>Realizing women’s human rights means: </a:t>
            </a:r>
          </a:p>
          <a:p>
            <a:pPr lvl="1">
              <a:buFont typeface="Arial" panose="020B0604020202020204" pitchFamily="34" charset="0"/>
              <a:buChar char="•"/>
            </a:pPr>
            <a:r>
              <a:rPr lang="en-US" sz="2400" dirty="0"/>
              <a:t>recognizing and addressing the underlying and/or immediate causes of women’s and men’s human rights violations;</a:t>
            </a:r>
          </a:p>
          <a:p>
            <a:pPr lvl="1">
              <a:buFont typeface="Arial" panose="020B0604020202020204" pitchFamily="34" charset="0"/>
              <a:buChar char="•"/>
            </a:pPr>
            <a:r>
              <a:rPr lang="en-US" sz="2400" dirty="0"/>
              <a:t>challenging structural constraints to the equal rights and choices of women and girls; and </a:t>
            </a:r>
          </a:p>
          <a:p>
            <a:pPr lvl="1">
              <a:buFont typeface="Arial" panose="020B0604020202020204" pitchFamily="34" charset="0"/>
              <a:buChar char="•"/>
            </a:pPr>
            <a:r>
              <a:rPr lang="en-US" sz="2400" dirty="0"/>
              <a:t>putting in place appropriate policy and </a:t>
            </a:r>
            <a:r>
              <a:rPr lang="en-US" sz="2400" b="1" dirty="0"/>
              <a:t>programmatic responses </a:t>
            </a:r>
            <a:r>
              <a:rPr lang="en-US" sz="2400" dirty="0"/>
              <a:t>in line with human rights principles.</a:t>
            </a:r>
          </a:p>
          <a:p>
            <a:pPr>
              <a:buFont typeface="Arial" panose="020B0604020202020204" pitchFamily="34" charset="0"/>
              <a:buChar char="•"/>
            </a:pPr>
            <a:r>
              <a:rPr lang="en-US" sz="2400" dirty="0"/>
              <a:t>A human rights-based approach to gender equality also calls for the participation of </a:t>
            </a:r>
            <a:r>
              <a:rPr lang="en-US" sz="2400" b="1" dirty="0"/>
              <a:t>marginalized, disempowered and discriminated against groups of women and men </a:t>
            </a:r>
            <a:r>
              <a:rPr lang="en-US" sz="2400" dirty="0"/>
              <a:t>in decisions that affect their lives, and ensuring they benefit equally from development.</a:t>
            </a:r>
          </a:p>
          <a:p>
            <a:endParaRPr lang="en-GB" dirty="0"/>
          </a:p>
        </p:txBody>
      </p:sp>
      <p:sp>
        <p:nvSpPr>
          <p:cNvPr id="4" name="Footer Placeholder 3">
            <a:extLst>
              <a:ext uri="{FF2B5EF4-FFF2-40B4-BE49-F238E27FC236}">
                <a16:creationId xmlns:a16="http://schemas.microsoft.com/office/drawing/2014/main" xmlns="" id="{F6811A80-A64A-754E-AC4B-DB0D76C88CDD}"/>
              </a:ext>
            </a:extLst>
          </p:cNvPr>
          <p:cNvSpPr>
            <a:spLocks noGrp="1"/>
          </p:cNvSpPr>
          <p:nvPr>
            <p:ph type="ftr" sz="quarter" idx="3"/>
          </p:nvPr>
        </p:nvSpPr>
        <p:spPr/>
        <p:txBody>
          <a:bodyPr/>
          <a:lstStyle/>
          <a:p>
            <a:r>
              <a:rPr lang="it-IT"/>
              <a:t>M3|Gender Mainstreaming in Development Programming</a:t>
            </a:r>
            <a:endParaRPr lang="it-IT" dirty="0"/>
          </a:p>
        </p:txBody>
      </p:sp>
    </p:spTree>
    <p:extLst>
      <p:ext uri="{BB962C8B-B14F-4D97-AF65-F5344CB8AC3E}">
        <p14:creationId xmlns:p14="http://schemas.microsoft.com/office/powerpoint/2010/main" val="1575362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34884B3-D32E-A84F-9078-39BC0955FA0B}"/>
              </a:ext>
            </a:extLst>
          </p:cNvPr>
          <p:cNvSpPr>
            <a:spLocks noGrp="1"/>
          </p:cNvSpPr>
          <p:nvPr>
            <p:ph idx="1"/>
          </p:nvPr>
        </p:nvSpPr>
        <p:spPr/>
        <p:txBody>
          <a:bodyPr>
            <a:normAutofit fontScale="77500" lnSpcReduction="20000"/>
          </a:bodyPr>
          <a:lstStyle/>
          <a:p>
            <a:pPr marL="0" indent="0">
              <a:buNone/>
            </a:pPr>
            <a:r>
              <a:rPr lang="en-US" sz="2400" b="1" cap="all" dirty="0"/>
              <a:t>2. It works:</a:t>
            </a:r>
          </a:p>
          <a:p>
            <a:r>
              <a:rPr lang="en-GB" dirty="0"/>
              <a:t>Women equal access to resources and opportunities in agriculture could lead to an increase in agricultural output in developing countries of 2.5-4 percent, with the potential to reduce the number of undernourished people in the world of 12–17 percent, and lifting 100–150 million people out of hunger (FAO, 2011)</a:t>
            </a:r>
            <a:endParaRPr lang="x-none" dirty="0"/>
          </a:p>
          <a:p>
            <a:r>
              <a:rPr lang="en-GB" dirty="0"/>
              <a:t>Increasing the female employment rates in OECD countries to match that of Sweden, could boost GDP by over USD 6 trillion (PwC, </a:t>
            </a:r>
            <a:r>
              <a:rPr lang="en-GB" i="1" dirty="0"/>
              <a:t>Women in Work Index 2018) </a:t>
            </a:r>
            <a:endParaRPr lang="en-GB" dirty="0"/>
          </a:p>
          <a:p>
            <a:r>
              <a:rPr lang="en-GB" dirty="0"/>
              <a:t>Girls’ education reduces high fertility rates, infant and child mortality, and maternal mortality rates. It increases women’s labour force participation rates and earnings, and fosters investment in children education (UN Women, </a:t>
            </a:r>
            <a:r>
              <a:rPr lang="en-GB" i="1" dirty="0">
                <a:hlinkClick r:id="rId3"/>
              </a:rPr>
              <a:t>Progress of the World’s Women 2015-2016</a:t>
            </a:r>
            <a:r>
              <a:rPr lang="en-GB" dirty="0"/>
              <a:t>)</a:t>
            </a:r>
          </a:p>
          <a:p>
            <a:r>
              <a:rPr lang="en-GB" dirty="0"/>
              <a:t>Diversity in the workforce improves staff performance and productivity; increased innovation, creativity and flexibility; improved understanding and penetration of markets. </a:t>
            </a:r>
          </a:p>
          <a:p>
            <a:endParaRPr lang="en-GB" dirty="0"/>
          </a:p>
        </p:txBody>
      </p:sp>
      <p:sp>
        <p:nvSpPr>
          <p:cNvPr id="4" name="Footer Placeholder 3">
            <a:extLst>
              <a:ext uri="{FF2B5EF4-FFF2-40B4-BE49-F238E27FC236}">
                <a16:creationId xmlns:a16="http://schemas.microsoft.com/office/drawing/2014/main" xmlns="" id="{1A5962AE-CFC9-5243-B38B-EC3A7C04FAA0}"/>
              </a:ext>
            </a:extLst>
          </p:cNvPr>
          <p:cNvSpPr>
            <a:spLocks noGrp="1"/>
          </p:cNvSpPr>
          <p:nvPr>
            <p:ph type="ftr" sz="quarter" idx="3"/>
          </p:nvPr>
        </p:nvSpPr>
        <p:spPr/>
        <p:txBody>
          <a:bodyPr/>
          <a:lstStyle/>
          <a:p>
            <a:r>
              <a:rPr lang="it-IT"/>
              <a:t>M3|Gender Mainstreaming in Development Programming</a:t>
            </a:r>
            <a:endParaRPr lang="it-IT" dirty="0"/>
          </a:p>
        </p:txBody>
      </p:sp>
      <p:sp>
        <p:nvSpPr>
          <p:cNvPr id="5" name="Title 1">
            <a:extLst>
              <a:ext uri="{FF2B5EF4-FFF2-40B4-BE49-F238E27FC236}">
                <a16:creationId xmlns:a16="http://schemas.microsoft.com/office/drawing/2014/main" xmlns="" id="{71EC8FEE-41D8-BA4E-BF28-5492818324DA}"/>
              </a:ext>
            </a:extLst>
          </p:cNvPr>
          <p:cNvSpPr>
            <a:spLocks noGrp="1"/>
          </p:cNvSpPr>
          <p:nvPr>
            <p:ph type="title"/>
          </p:nvPr>
        </p:nvSpPr>
        <p:spPr/>
        <p:txBody>
          <a:bodyPr/>
          <a:lstStyle/>
          <a:p>
            <a:r>
              <a:rPr lang="en-GB" dirty="0"/>
              <a:t>Why gender responsive programming</a:t>
            </a:r>
          </a:p>
        </p:txBody>
      </p:sp>
    </p:spTree>
    <p:extLst>
      <p:ext uri="{BB962C8B-B14F-4D97-AF65-F5344CB8AC3E}">
        <p14:creationId xmlns:p14="http://schemas.microsoft.com/office/powerpoint/2010/main" val="3976946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a:t>M3|Gender Mainstreaming in Development Programming</a:t>
            </a:r>
            <a:endParaRPr lang="it-IT" dirty="0"/>
          </a:p>
        </p:txBody>
      </p:sp>
      <p:pic>
        <p:nvPicPr>
          <p:cNvPr id="10" name="Picture 9" descr="Kids-with-hands-up.jpg"/>
          <p:cNvPicPr>
            <a:picLocks noChangeAspect="1"/>
          </p:cNvPicPr>
          <p:nvPr/>
        </p:nvPicPr>
        <p:blipFill rotWithShape="1">
          <a:blip r:embed="rId3">
            <a:duotone>
              <a:prstClr val="black"/>
              <a:srgbClr val="D9C3A5">
                <a:tint val="50000"/>
                <a:satMod val="180000"/>
              </a:srgbClr>
            </a:duotone>
            <a:extLst>
              <a:ext uri="{28A0092B-C50C-407E-A947-70E740481C1C}">
                <a14:useLocalDpi xmlns:a14="http://schemas.microsoft.com/office/drawing/2010/main" val="0"/>
              </a:ext>
            </a:extLst>
          </a:blip>
          <a:srcRect b="26779"/>
          <a:stretch/>
        </p:blipFill>
        <p:spPr>
          <a:xfrm>
            <a:off x="0" y="1548162"/>
            <a:ext cx="9177423" cy="3605185"/>
          </a:xfrm>
          <a:prstGeom prst="rect">
            <a:avLst/>
          </a:prstGeom>
        </p:spPr>
      </p:pic>
      <p:sp>
        <p:nvSpPr>
          <p:cNvPr id="6" name="TextBox 5"/>
          <p:cNvSpPr txBox="1"/>
          <p:nvPr/>
        </p:nvSpPr>
        <p:spPr>
          <a:xfrm>
            <a:off x="7150946" y="5168286"/>
            <a:ext cx="1964124" cy="246221"/>
          </a:xfrm>
          <a:prstGeom prst="rect">
            <a:avLst/>
          </a:prstGeom>
          <a:noFill/>
        </p:spPr>
        <p:txBody>
          <a:bodyPr wrap="none" rtlCol="0">
            <a:spAutoFit/>
          </a:bodyPr>
          <a:lstStyle/>
          <a:p>
            <a:r>
              <a:rPr lang="en-US" sz="1000" dirty="0"/>
              <a:t>Photo credit: </a:t>
            </a:r>
            <a:r>
              <a:rPr lang="en-US" sz="1000" dirty="0" err="1"/>
              <a:t>www.flickr.com</a:t>
            </a:r>
            <a:endParaRPr lang="en-US" sz="1000" dirty="0"/>
          </a:p>
        </p:txBody>
      </p:sp>
      <p:sp>
        <p:nvSpPr>
          <p:cNvPr id="2" name="Title 1"/>
          <p:cNvSpPr>
            <a:spLocks noGrp="1"/>
          </p:cNvSpPr>
          <p:nvPr>
            <p:ph type="title"/>
          </p:nvPr>
        </p:nvSpPr>
        <p:spPr>
          <a:xfrm>
            <a:off x="457200" y="1602403"/>
            <a:ext cx="8229600" cy="952500"/>
          </a:xfrm>
        </p:spPr>
        <p:txBody>
          <a:bodyPr/>
          <a:lstStyle/>
          <a:p>
            <a:r>
              <a:rPr lang="en-GB" dirty="0"/>
              <a:t>Questions?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1362E3A33E1F4C940B0A1BA6C10EFD" ma:contentTypeVersion="13" ma:contentTypeDescription="Create a new document." ma:contentTypeScope="" ma:versionID="12b36d6fd8a169746efd0c3620977e9f">
  <xsd:schema xmlns:xsd="http://www.w3.org/2001/XMLSchema" xmlns:xs="http://www.w3.org/2001/XMLSchema" xmlns:p="http://schemas.microsoft.com/office/2006/metadata/properties" xmlns:ns1="http://schemas.microsoft.com/sharepoint/v3" xmlns:ns2="a15e0e0f-4f4a-4916-abd0-83d6a9ed7276" xmlns:ns3="0e608273-76ed-47c9-b5d8-b1ed69fc6eca" targetNamespace="http://schemas.microsoft.com/office/2006/metadata/properties" ma:root="true" ma:fieldsID="813d74dd638c78f68bd4b5c4136e8a3c" ns1:_="" ns2:_="" ns3:_="">
    <xsd:import namespace="http://schemas.microsoft.com/sharepoint/v3"/>
    <xsd:import namespace="a15e0e0f-4f4a-4916-abd0-83d6a9ed7276"/>
    <xsd:import namespace="0e608273-76ed-47c9-b5d8-b1ed69fc6eca"/>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5e0e0f-4f4a-4916-abd0-83d6a9ed72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e608273-76ed-47c9-b5d8-b1ed69fc6ec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15e0e0f-4f4a-4916-abd0-83d6a9ed7276">S2JVWQHSHYPP-714118691-581</_dlc_DocId>
    <_dlc_DocIdUrl xmlns="a15e0e0f-4f4a-4916-abd0-83d6a9ed7276">
      <Url>https://unwomen.sharepoint.com/Policy-Programming/ProgrammeDivision/CF/_layouts/15/DocIdRedir.aspx?ID=S2JVWQHSHYPP-714118691-581</Url>
      <Description>S2JVWQHSHYPP-714118691-581</Description>
    </_dlc_DocIdUrl>
  </documentManagement>
</p:properties>
</file>

<file path=customXml/itemProps1.xml><?xml version="1.0" encoding="utf-8"?>
<ds:datastoreItem xmlns:ds="http://schemas.openxmlformats.org/officeDocument/2006/customXml" ds:itemID="{A2D99325-D8BF-4D96-8C15-01907BD09FBF}"/>
</file>

<file path=customXml/itemProps2.xml><?xml version="1.0" encoding="utf-8"?>
<ds:datastoreItem xmlns:ds="http://schemas.openxmlformats.org/officeDocument/2006/customXml" ds:itemID="{5576F9B7-3084-4555-8F89-B8D1536BD808}"/>
</file>

<file path=customXml/itemProps3.xml><?xml version="1.0" encoding="utf-8"?>
<ds:datastoreItem xmlns:ds="http://schemas.openxmlformats.org/officeDocument/2006/customXml" ds:itemID="{125FBB12-E22F-4F08-9E1F-7FFF6B2F8FD8}"/>
</file>

<file path=customXml/itemProps4.xml><?xml version="1.0" encoding="utf-8"?>
<ds:datastoreItem xmlns:ds="http://schemas.openxmlformats.org/officeDocument/2006/customXml" ds:itemID="{086C1BFC-4F99-4E0F-8026-B22C5BC55D5E}"/>
</file>

<file path=docProps/app.xml><?xml version="1.0" encoding="utf-8"?>
<Properties xmlns="http://schemas.openxmlformats.org/officeDocument/2006/extended-properties" xmlns:vt="http://schemas.openxmlformats.org/officeDocument/2006/docPropsVTypes">
  <TotalTime>315</TotalTime>
  <Words>1251</Words>
  <Application>Microsoft Office PowerPoint</Application>
  <PresentationFormat>Presentazione su schermo (16:10)</PresentationFormat>
  <Paragraphs>62</Paragraphs>
  <Slides>8</Slides>
  <Notes>8</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Office Theme</vt:lpstr>
      <vt:lpstr>Presentazione standard di PowerPoint</vt:lpstr>
      <vt:lpstr>Integrated Multi-dimensional Programming</vt:lpstr>
      <vt:lpstr>Guiding Principles</vt:lpstr>
      <vt:lpstr>Presentazione standard di PowerPoint</vt:lpstr>
      <vt:lpstr>Applying a gender lens</vt:lpstr>
      <vt:lpstr>Why gender responsive programming</vt:lpstr>
      <vt:lpstr>Why gender responsive programming</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 Salema</dc:creator>
  <cp:lastModifiedBy>DP</cp:lastModifiedBy>
  <cp:revision>57</cp:revision>
  <dcterms:created xsi:type="dcterms:W3CDTF">2019-06-10T09:38:43Z</dcterms:created>
  <dcterms:modified xsi:type="dcterms:W3CDTF">2020-06-18T15:25:03Z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0x010100F91362E3A33E1F4C940B0A1BA6C10EFD</vt:lpwstr>
  </property>
  <property fmtid="{D5CDD505-2E9C-101B-9397-08002B2CF9AE}" pid="3" name="_dlc_DocIdItemGuid">
    <vt:lpwstr>98614369-2904-47fa-aecb-7e4b45a37ba6</vt:lpwstr>
  </property>
</Properties>
</file>