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500" r:id="rId3"/>
    <p:sldId id="501" r:id="rId4"/>
    <p:sldId id="289" r:id="rId5"/>
    <p:sldId id="290" r:id="rId6"/>
    <p:sldId id="292" r:id="rId7"/>
    <p:sldId id="291" r:id="rId8"/>
    <p:sldId id="293" r:id="rId9"/>
    <p:sldId id="300" r:id="rId10"/>
    <p:sldId id="301" r:id="rId11"/>
    <p:sldId id="294" r:id="rId12"/>
    <p:sldId id="270" r:id="rId13"/>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461">
          <p15:clr>
            <a:srgbClr val="A4A3A4"/>
          </p15:clr>
        </p15:guide>
        <p15:guide id="2" pos="1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BCC8"/>
    <a:srgbClr val="769B66"/>
    <a:srgbClr val="FFC000"/>
    <a:srgbClr val="CD6660"/>
    <a:srgbClr val="C0504D"/>
    <a:srgbClr val="31AFA3"/>
    <a:srgbClr val="31CFB6"/>
    <a:srgbClr val="17CAE0"/>
    <a:srgbClr val="1CE6FF"/>
    <a:srgbClr val="99CC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3" autoAdjust="0"/>
    <p:restoredTop sz="83015" autoAdjust="0"/>
  </p:normalViewPr>
  <p:slideViewPr>
    <p:cSldViewPr snapToGrid="0" snapToObjects="1">
      <p:cViewPr varScale="1">
        <p:scale>
          <a:sx n="66" d="100"/>
          <a:sy n="66" d="100"/>
        </p:scale>
        <p:origin x="-120" y="-120"/>
      </p:cViewPr>
      <p:guideLst>
        <p:guide orient="horz" pos="1461"/>
        <p:guide pos="19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AF24F0-2A9B-46A1-9C20-61FAAFCAFF66}" type="datetimeFigureOut">
              <a:rPr lang="it-IT" smtClean="0"/>
              <a:pPr/>
              <a:t>19/06/2020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D92DF6-2D34-4C35-8E72-EEC3033C18BC}" type="slidenum">
              <a:rPr lang="it-IT" smtClean="0"/>
              <a:pPr/>
              <a:t>‹N›</a:t>
            </a:fld>
            <a:endParaRPr lang="it-IT"/>
          </a:p>
        </p:txBody>
      </p:sp>
    </p:spTree>
    <p:extLst>
      <p:ext uri="{BB962C8B-B14F-4D97-AF65-F5344CB8AC3E}">
        <p14:creationId xmlns:p14="http://schemas.microsoft.com/office/powerpoint/2010/main" val="584319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30C87A-600D-4ECB-B063-522A496BCD09}" type="datetimeFigureOut">
              <a:rPr lang="it-IT" smtClean="0"/>
              <a:pPr/>
              <a:t>19/06/2020</a:t>
            </a:fld>
            <a:endParaRPr lang="it-IT"/>
          </a:p>
        </p:txBody>
      </p:sp>
      <p:sp>
        <p:nvSpPr>
          <p:cNvPr id="4" name="Segnaposto immagine diapositiva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809F7A-B409-4498-BDAE-83CB333CDE40}" type="slidenum">
              <a:rPr lang="it-IT" smtClean="0"/>
              <a:pPr/>
              <a:t>‹N›</a:t>
            </a:fld>
            <a:endParaRPr lang="it-IT"/>
          </a:p>
        </p:txBody>
      </p:sp>
    </p:spTree>
    <p:extLst>
      <p:ext uri="{BB962C8B-B14F-4D97-AF65-F5344CB8AC3E}">
        <p14:creationId xmlns:p14="http://schemas.microsoft.com/office/powerpoint/2010/main" val="29951708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09F7A-B409-4498-BDAE-83CB333CDE40}" type="slidenum">
              <a:rPr lang="it-IT" smtClean="0"/>
              <a:pPr/>
              <a:t>1</a:t>
            </a:fld>
            <a:endParaRPr lang="it-IT"/>
          </a:p>
        </p:txBody>
      </p:sp>
    </p:spTree>
    <p:extLst>
      <p:ext uri="{BB962C8B-B14F-4D97-AF65-F5344CB8AC3E}">
        <p14:creationId xmlns:p14="http://schemas.microsoft.com/office/powerpoint/2010/main" val="3666939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10</a:t>
            </a:fld>
            <a:endParaRPr lang="it-IT"/>
          </a:p>
        </p:txBody>
      </p:sp>
    </p:spTree>
    <p:extLst>
      <p:ext uri="{BB962C8B-B14F-4D97-AF65-F5344CB8AC3E}">
        <p14:creationId xmlns:p14="http://schemas.microsoft.com/office/powerpoint/2010/main" val="3881756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These are the available resources that can support in undertaking the scorecard, including in relation to the UNSDCF.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11</a:t>
            </a:fld>
            <a:endParaRPr lang="it-IT"/>
          </a:p>
        </p:txBody>
      </p:sp>
    </p:spTree>
    <p:extLst>
      <p:ext uri="{BB962C8B-B14F-4D97-AF65-F5344CB8AC3E}">
        <p14:creationId xmlns:p14="http://schemas.microsoft.com/office/powerpoint/2010/main" val="2035729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685800" y="685800"/>
            <a:ext cx="5486400" cy="342900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a:lstStyle/>
          <a:p>
            <a:pPr eaLnBrk="1" hangingPunct="1">
              <a:spcBef>
                <a:spcPct val="0"/>
              </a:spcBef>
            </a:pPr>
            <a:endParaRPr lang="en-GB" dirty="0"/>
          </a:p>
        </p:txBody>
      </p:sp>
      <p:sp>
        <p:nvSpPr>
          <p:cNvPr id="31748" name="Footer Placeholder 3"/>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1.1 </a:t>
            </a:r>
          </a:p>
        </p:txBody>
      </p:sp>
      <p:sp>
        <p:nvSpPr>
          <p:cNvPr id="31749"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52769C2-239A-4604-8F2C-A8B939BAA710}" type="slidenum">
              <a:rPr lang="en-US"/>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 is the UNSDCF cycle presented at the beginning of this training As mentioned already, the UNSDCF provides a unique opportunity for the integration of GEWE. </a:t>
            </a: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2</a:t>
            </a:fld>
            <a:endParaRPr lang="it-IT"/>
          </a:p>
        </p:txBody>
      </p:sp>
    </p:spTree>
    <p:extLst>
      <p:ext uri="{BB962C8B-B14F-4D97-AF65-F5344CB8AC3E}">
        <p14:creationId xmlns:p14="http://schemas.microsoft.com/office/powerpoint/2010/main" val="426291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smtClean="0">
                <a:solidFill>
                  <a:schemeClr val="tx1"/>
                </a:solidFill>
                <a:effectLst/>
                <a:latin typeface="+mn-lt"/>
                <a:ea typeface="+mn-ea"/>
                <a:cs typeface="+mn-cs"/>
              </a:rPr>
              <a:t>Explain that while the UNCT-SWAP Scorecard is listed under the results in the UNSDCF cycle, its indicators actually permeates the whole cycle and it is therefore relevant to discuss it first.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3</a:t>
            </a:fld>
            <a:endParaRPr lang="it-IT"/>
          </a:p>
        </p:txBody>
      </p:sp>
    </p:spTree>
    <p:extLst>
      <p:ext uri="{BB962C8B-B14F-4D97-AF65-F5344CB8AC3E}">
        <p14:creationId xmlns:p14="http://schemas.microsoft.com/office/powerpoint/2010/main" val="148368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This is how the structure looks like,</a:t>
            </a:r>
            <a:r>
              <a:rPr lang="en-GB" sz="1200" kern="1200" dirty="0" smtClean="0">
                <a:solidFill>
                  <a:schemeClr val="tx1"/>
                </a:solidFill>
                <a:effectLst/>
                <a:latin typeface="+mn-lt"/>
                <a:ea typeface="+mn-ea"/>
                <a:cs typeface="+mn-cs"/>
              </a:rPr>
              <a:t> with 7 dimensions and 15 indicators.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4</a:t>
            </a:fld>
            <a:endParaRPr lang="it-IT"/>
          </a:p>
        </p:txBody>
      </p:sp>
    </p:spTree>
    <p:extLst>
      <p:ext uri="{BB962C8B-B14F-4D97-AF65-F5344CB8AC3E}">
        <p14:creationId xmlns:p14="http://schemas.microsoft.com/office/powerpoint/2010/main" val="599334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The Scorecard is a “whole of UNDS tool” – it is not specific to UN Women. It has evolved since initial evolution; we are now into the second generation, which reflects calls for increasing accountability across the UNDS system, in line with the SDGs.</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Strong normative basis – GA RES and ECOSOC.</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2006: The Chief Executives Board for Coordination Policy notes: “A United Nations system-wide action plan that includes indicators and timetables, allocation of responsibilities and accountability mechanisms and resources is essential to make the strategy of gender mainstreaming operational.”</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UN-SWAP and UNCT GE Scorecard mutually reinforcing</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UN-SWAP = </a:t>
            </a:r>
            <a:r>
              <a:rPr lang="en-US" sz="1200" kern="1200" dirty="0" err="1" smtClean="0">
                <a:solidFill>
                  <a:schemeClr val="tx1"/>
                </a:solidFill>
                <a:effectLst/>
                <a:latin typeface="+mn-lt"/>
                <a:ea typeface="+mn-ea"/>
                <a:cs typeface="+mn-cs"/>
              </a:rPr>
              <a:t>Systemwide</a:t>
            </a:r>
            <a:r>
              <a:rPr lang="en-US" sz="1200" kern="1200" dirty="0" smtClean="0">
                <a:solidFill>
                  <a:schemeClr val="tx1"/>
                </a:solidFill>
                <a:effectLst/>
                <a:latin typeface="+mn-lt"/>
                <a:ea typeface="+mn-ea"/>
                <a:cs typeface="+mn-cs"/>
              </a:rPr>
              <a:t> Action Plan for Gender Equality and the Empowerment of Women</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Redevelopment in 2016-2017 to align with the SDGs and the UN-SWAP.</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5</a:t>
            </a:fld>
            <a:endParaRPr lang="it-IT"/>
          </a:p>
        </p:txBody>
      </p:sp>
    </p:spTree>
    <p:extLst>
      <p:ext uri="{BB962C8B-B14F-4D97-AF65-F5344CB8AC3E}">
        <p14:creationId xmlns:p14="http://schemas.microsoft.com/office/powerpoint/2010/main" val="3842537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The below is mostly for background information and does not need to be shared fully with participants. What is important to cite is that the implementation of the Scorecard is mandated by the QCPR and that reference to it can be found in relevant UNSDCF documents.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QCPR calls upon all UNDS entities to continue to promote GEEW, and for “full implementation of” the UNCT-SWAP GE Scorecard performance indicators, specifying, “in particular with regard to gender-responsive performance management and strategic planning, the collection and use of sex-disaggregated data, reporting and resource tracking, and drawing on available gender expertise in the system at all levels, including in UN Women, to assist in mainstreaming gender equality in the preparation of the United Nations Development Assistance Framework” (now CF).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UNSDCF internal guidance requests for focused integration of GEWE/G throughout the CF (…) putting gender equality at the heart of programming (…) in line with the minimum requirements agreed upon by the United Nations Sustainable Development Group (UNSDG) in the UNCT System-Wide Action Plan (SWAP) Gender Equality Scorecard.”</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From draft Management and Accountability Framework (MAF): </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RC and UNCT members’ performance assessment systems include performance indicators relating to one or more of the following:  communications and outreach on the SDGs, promoting norms and gender equality (drawing on the UNCT SWAP Gender Equality Scorecard).</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From CF Internal Guidance – Gender Equality and Women’s Empowerment: Achieving gender equality and empowering all women and girls are integral to realizing the 2030 Agenda and all of the SDGs. To integrate a focus on these issues throughout the Cooperation Framework, UN Development entities should put GEWE at the heart of programming, driving the active and meaningful participation of both women and men, and consistently empowering women and girls, in line with the minimum requirements agreed upon by the United Nations Sustainable Development Group (UNSDG) in the UNCT System-Wide Action Plan (SWAP) Gender Equality Scorecard.”</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6</a:t>
            </a:fld>
            <a:endParaRPr lang="it-IT"/>
          </a:p>
        </p:txBody>
      </p:sp>
    </p:spTree>
    <p:extLst>
      <p:ext uri="{BB962C8B-B14F-4D97-AF65-F5344CB8AC3E}">
        <p14:creationId xmlns:p14="http://schemas.microsoft.com/office/powerpoint/2010/main" val="1805414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Ideally, the initial assessment should take place in advance of the UNSDCF design and implementation (come back to UNSDCF later).</a:t>
            </a:r>
            <a:endParaRPr lang="it-IT"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 Info = web-based planning, monitoring and reporting platform that digitizes the UNDAF/CF and joint work plans at country level. Roll-out to 32 UNCTs took place in 2018 and is progressively expanding to the rest of UNCTs in 2019-2020. More on this will be presented in a webinar in DAY 3.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7</a:t>
            </a:fld>
            <a:endParaRPr lang="it-IT"/>
          </a:p>
        </p:txBody>
      </p:sp>
    </p:spTree>
    <p:extLst>
      <p:ext uri="{BB962C8B-B14F-4D97-AF65-F5344CB8AC3E}">
        <p14:creationId xmlns:p14="http://schemas.microsoft.com/office/powerpoint/2010/main" val="4135946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8</a:t>
            </a:fld>
            <a:endParaRPr lang="it-IT"/>
          </a:p>
        </p:txBody>
      </p:sp>
    </p:spTree>
    <p:extLst>
      <p:ext uri="{BB962C8B-B14F-4D97-AF65-F5344CB8AC3E}">
        <p14:creationId xmlns:p14="http://schemas.microsoft.com/office/powerpoint/2010/main" val="3514370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smtClean="0">
                <a:solidFill>
                  <a:schemeClr val="tx1"/>
                </a:solidFill>
                <a:effectLst/>
                <a:latin typeface="+mn-lt"/>
                <a:ea typeface="+mn-ea"/>
                <a:cs typeface="+mn-cs"/>
              </a:rPr>
              <a:t>GE Scorecard supportive of “hardwiring” GE into the CF and its implementation. </a:t>
            </a:r>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02809F7A-B409-4498-BDAE-83CB333CDE40}" type="slidenum">
              <a:rPr lang="it-IT" smtClean="0"/>
              <a:pPr/>
              <a:t>9</a:t>
            </a:fld>
            <a:endParaRPr lang="it-IT"/>
          </a:p>
        </p:txBody>
      </p:sp>
    </p:spTree>
    <p:extLst>
      <p:ext uri="{BB962C8B-B14F-4D97-AF65-F5344CB8AC3E}">
        <p14:creationId xmlns:p14="http://schemas.microsoft.com/office/powerpoint/2010/main" val="321017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noAutofit/>
          </a:bodyPr>
          <a:lstStyle>
            <a:lvl1pPr>
              <a:defRPr sz="5400">
                <a:solidFill>
                  <a:schemeClr val="bg1"/>
                </a:solidFill>
                <a:latin typeface="Geneva"/>
                <a:cs typeface="Geneva"/>
              </a:defRPr>
            </a:lvl1pPr>
          </a:lstStyle>
          <a:p>
            <a:r>
              <a:rPr lang="en-US" dirty="0"/>
              <a:t>Click to edit Master title style</a:t>
            </a:r>
            <a:endParaRPr lang="it-IT" dirty="0"/>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rgbClr val="FFFFFF"/>
                </a:solidFill>
                <a:latin typeface="DIN Condensed Bold"/>
                <a:cs typeface="DIN Condense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M4|UNCT SWAP Scorecard</a:t>
            </a:r>
            <a:endParaRPr lang="it-IT" dirty="0"/>
          </a:p>
        </p:txBody>
      </p:sp>
    </p:spTree>
    <p:extLst>
      <p:ext uri="{BB962C8B-B14F-4D97-AF65-F5344CB8AC3E}">
        <p14:creationId xmlns:p14="http://schemas.microsoft.com/office/powerpoint/2010/main" val="60725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11"/>
          </p:nvPr>
        </p:nvSpPr>
        <p:spPr/>
        <p:txBody>
          <a:bodyPr/>
          <a:lstStyle/>
          <a:p>
            <a:r>
              <a:rPr lang="it-IT"/>
              <a:t>M4|UNCT SWAP Scorecard</a:t>
            </a:r>
          </a:p>
        </p:txBody>
      </p:sp>
    </p:spTree>
    <p:extLst>
      <p:ext uri="{BB962C8B-B14F-4D97-AF65-F5344CB8AC3E}">
        <p14:creationId xmlns:p14="http://schemas.microsoft.com/office/powerpoint/2010/main" val="355214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a:t>Click to edit Master title style</a:t>
            </a:r>
            <a:endParaRPr lang="it-IT"/>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Footer Placeholder 4"/>
          <p:cNvSpPr>
            <a:spLocks noGrp="1"/>
          </p:cNvSpPr>
          <p:nvPr>
            <p:ph type="ftr" sz="quarter" idx="11"/>
          </p:nvPr>
        </p:nvSpPr>
        <p:spPr/>
        <p:txBody>
          <a:bodyPr/>
          <a:lstStyle/>
          <a:p>
            <a:r>
              <a:rPr lang="it-IT"/>
              <a:t>M4|UNCT SWAP Scorecard</a:t>
            </a:r>
          </a:p>
        </p:txBody>
      </p:sp>
    </p:spTree>
    <p:extLst>
      <p:ext uri="{BB962C8B-B14F-4D97-AF65-F5344CB8AC3E}">
        <p14:creationId xmlns:p14="http://schemas.microsoft.com/office/powerpoint/2010/main" val="1204326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it-IT"/>
              <a:t>M4|UNCT SWAP Scorecard</a:t>
            </a:r>
            <a:endParaRPr lang="it-IT" dirty="0"/>
          </a:p>
        </p:txBody>
      </p:sp>
    </p:spTree>
    <p:extLst>
      <p:ext uri="{BB962C8B-B14F-4D97-AF65-F5344CB8AC3E}">
        <p14:creationId xmlns:p14="http://schemas.microsoft.com/office/powerpoint/2010/main" val="1942294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5">
            <a:extLst>
              <a:ext uri="{FF2B5EF4-FFF2-40B4-BE49-F238E27FC236}">
                <a16:creationId xmlns="" xmlns:a16="http://schemas.microsoft.com/office/drawing/2014/main" id="{DBAD3A6E-A415-C847-A762-B855D0D552EC}"/>
              </a:ext>
            </a:extLst>
          </p:cNvPr>
          <p:cNvSpPr>
            <a:spLocks noGrp="1"/>
          </p:cNvSpPr>
          <p:nvPr>
            <p:ph type="ftr" sz="quarter" idx="11"/>
          </p:nvPr>
        </p:nvSpPr>
        <p:spPr>
          <a:xfrm>
            <a:off x="3306101" y="5350789"/>
            <a:ext cx="5837899" cy="375351"/>
          </a:xfrm>
        </p:spPr>
        <p:txBody>
          <a:bodyPr/>
          <a:lstStyle/>
          <a:p>
            <a:r>
              <a:rPr lang="it-IT"/>
              <a:t>M4|UNCT SWAP Scorecard</a:t>
            </a:r>
          </a:p>
        </p:txBody>
      </p:sp>
    </p:spTree>
    <p:extLst>
      <p:ext uri="{BB962C8B-B14F-4D97-AF65-F5344CB8AC3E}">
        <p14:creationId xmlns:p14="http://schemas.microsoft.com/office/powerpoint/2010/main" val="1023045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5">
            <a:extLst>
              <a:ext uri="{FF2B5EF4-FFF2-40B4-BE49-F238E27FC236}">
                <a16:creationId xmlns="" xmlns:a16="http://schemas.microsoft.com/office/drawing/2014/main" id="{D3EC94BA-8D9E-DD49-B992-15E6E339A3F4}"/>
              </a:ext>
            </a:extLst>
          </p:cNvPr>
          <p:cNvSpPr>
            <a:spLocks noGrp="1"/>
          </p:cNvSpPr>
          <p:nvPr>
            <p:ph type="ftr" sz="quarter" idx="11"/>
          </p:nvPr>
        </p:nvSpPr>
        <p:spPr>
          <a:xfrm>
            <a:off x="3306101" y="5350789"/>
            <a:ext cx="5837899" cy="375351"/>
          </a:xfrm>
        </p:spPr>
        <p:txBody>
          <a:bodyPr/>
          <a:lstStyle/>
          <a:p>
            <a:r>
              <a:rPr lang="it-IT"/>
              <a:t>M4|UNCT SWAP Scorecard</a:t>
            </a:r>
          </a:p>
        </p:txBody>
      </p:sp>
    </p:spTree>
    <p:extLst>
      <p:ext uri="{BB962C8B-B14F-4D97-AF65-F5344CB8AC3E}">
        <p14:creationId xmlns:p14="http://schemas.microsoft.com/office/powerpoint/2010/main" val="3266056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5">
            <a:extLst>
              <a:ext uri="{FF2B5EF4-FFF2-40B4-BE49-F238E27FC236}">
                <a16:creationId xmlns="" xmlns:a16="http://schemas.microsoft.com/office/drawing/2014/main" id="{D035E8A2-3F5A-6D47-9574-402962398F1A}"/>
              </a:ext>
            </a:extLst>
          </p:cNvPr>
          <p:cNvSpPr>
            <a:spLocks noGrp="1"/>
          </p:cNvSpPr>
          <p:nvPr>
            <p:ph type="ftr" sz="quarter" idx="11"/>
          </p:nvPr>
        </p:nvSpPr>
        <p:spPr>
          <a:xfrm>
            <a:off x="3306101" y="5350789"/>
            <a:ext cx="5837899" cy="375351"/>
          </a:xfrm>
        </p:spPr>
        <p:txBody>
          <a:bodyPr/>
          <a:lstStyle/>
          <a:p>
            <a:r>
              <a:rPr lang="it-IT"/>
              <a:t>M4|UNCT SWAP Scorecard</a:t>
            </a:r>
          </a:p>
        </p:txBody>
      </p:sp>
    </p:spTree>
    <p:extLst>
      <p:ext uri="{BB962C8B-B14F-4D97-AF65-F5344CB8AC3E}">
        <p14:creationId xmlns:p14="http://schemas.microsoft.com/office/powerpoint/2010/main" val="3546658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5296961"/>
            <a:ext cx="2057400" cy="304271"/>
          </a:xfrm>
          <a:prstGeom prst="rect">
            <a:avLst/>
          </a:prstGeom>
        </p:spPr>
        <p:txBody>
          <a:bodyPr lIns="71323" tIns="35662" rIns="71323" bIns="35662"/>
          <a:lstStyle/>
          <a:p>
            <a:endParaRPr lang="en-US">
              <a:solidFill>
                <a:prstClr val="black">
                  <a:tint val="75000"/>
                </a:prstClr>
              </a:solidFill>
            </a:endParaRPr>
          </a:p>
        </p:txBody>
      </p:sp>
      <p:sp>
        <p:nvSpPr>
          <p:cNvPr id="8" name="Footer Placeholder 5">
            <a:extLst>
              <a:ext uri="{FF2B5EF4-FFF2-40B4-BE49-F238E27FC236}">
                <a16:creationId xmlns="" xmlns:a16="http://schemas.microsoft.com/office/drawing/2014/main" id="{C63A8C62-594B-FC47-BE89-503F15339633}"/>
              </a:ext>
            </a:extLst>
          </p:cNvPr>
          <p:cNvSpPr>
            <a:spLocks noGrp="1"/>
          </p:cNvSpPr>
          <p:nvPr>
            <p:ph type="ftr" sz="quarter" idx="11"/>
          </p:nvPr>
        </p:nvSpPr>
        <p:spPr>
          <a:xfrm>
            <a:off x="3306101" y="5350789"/>
            <a:ext cx="5837899" cy="375351"/>
          </a:xfrm>
        </p:spPr>
        <p:txBody>
          <a:bodyPr/>
          <a:lstStyle/>
          <a:p>
            <a:r>
              <a:rPr lang="it-IT"/>
              <a:t>M4|UNCT SWAP Scorecard</a:t>
            </a:r>
          </a:p>
        </p:txBody>
      </p:sp>
    </p:spTree>
    <p:extLst>
      <p:ext uri="{BB962C8B-B14F-4D97-AF65-F5344CB8AC3E}">
        <p14:creationId xmlns:p14="http://schemas.microsoft.com/office/powerpoint/2010/main" val="4013685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1" y="1521357"/>
            <a:ext cx="7886699" cy="32538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5296961"/>
            <a:ext cx="2057400" cy="304271"/>
          </a:xfrm>
          <a:prstGeom prst="rect">
            <a:avLst/>
          </a:prstGeom>
        </p:spPr>
        <p:txBody>
          <a:bodyPr lIns="71323" tIns="35662" rIns="71323" bIns="35662"/>
          <a:lstStyle/>
          <a:p>
            <a:endParaRPr lang="en-US">
              <a:solidFill>
                <a:prstClr val="black">
                  <a:tint val="75000"/>
                </a:prstClr>
              </a:solidFill>
            </a:endParaRPr>
          </a:p>
        </p:txBody>
      </p:sp>
      <p:sp>
        <p:nvSpPr>
          <p:cNvPr id="8" name="Footer Placeholder 5">
            <a:extLst>
              <a:ext uri="{FF2B5EF4-FFF2-40B4-BE49-F238E27FC236}">
                <a16:creationId xmlns="" xmlns:a16="http://schemas.microsoft.com/office/drawing/2014/main" id="{9C213440-3720-1349-95FF-F17A5B420F52}"/>
              </a:ext>
            </a:extLst>
          </p:cNvPr>
          <p:cNvSpPr>
            <a:spLocks noGrp="1"/>
          </p:cNvSpPr>
          <p:nvPr>
            <p:ph type="ftr" sz="quarter" idx="11"/>
          </p:nvPr>
        </p:nvSpPr>
        <p:spPr>
          <a:xfrm>
            <a:off x="3306101" y="5350789"/>
            <a:ext cx="5837899" cy="375351"/>
          </a:xfrm>
        </p:spPr>
        <p:txBody>
          <a:bodyPr/>
          <a:lstStyle/>
          <a:p>
            <a:r>
              <a:rPr lang="it-IT"/>
              <a:t>M4|UNCT SWAP Scorecard</a:t>
            </a:r>
          </a:p>
        </p:txBody>
      </p:sp>
    </p:spTree>
    <p:extLst>
      <p:ext uri="{BB962C8B-B14F-4D97-AF65-F5344CB8AC3E}">
        <p14:creationId xmlns:p14="http://schemas.microsoft.com/office/powerpoint/2010/main" val="401368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M4|UNCT SWAP Scorecard</a:t>
            </a:r>
            <a:endParaRPr lang="it-IT" dirty="0"/>
          </a:p>
        </p:txBody>
      </p:sp>
    </p:spTree>
    <p:extLst>
      <p:ext uri="{BB962C8B-B14F-4D97-AF65-F5344CB8AC3E}">
        <p14:creationId xmlns:p14="http://schemas.microsoft.com/office/powerpoint/2010/main" val="149471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dirty="0"/>
              <a:t>Click to edit Master title style</a:t>
            </a:r>
            <a:endParaRPr lang="it-IT"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M4|UNCT SWAP Scorecard</a:t>
            </a:r>
            <a:endParaRPr lang="it-IT" dirty="0"/>
          </a:p>
        </p:txBody>
      </p:sp>
    </p:spTree>
    <p:extLst>
      <p:ext uri="{BB962C8B-B14F-4D97-AF65-F5344CB8AC3E}">
        <p14:creationId xmlns:p14="http://schemas.microsoft.com/office/powerpoint/2010/main" val="342730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M4|UNCT SWAP Scorecard</a:t>
            </a:r>
            <a:endParaRPr lang="it-IT" dirty="0"/>
          </a:p>
        </p:txBody>
      </p:sp>
    </p:spTree>
    <p:extLst>
      <p:ext uri="{BB962C8B-B14F-4D97-AF65-F5344CB8AC3E}">
        <p14:creationId xmlns:p14="http://schemas.microsoft.com/office/powerpoint/2010/main" val="278464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t-IT"/>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9" name="Footer Placeholder 4"/>
          <p:cNvSpPr>
            <a:spLocks noGrp="1"/>
          </p:cNvSpPr>
          <p:nvPr>
            <p:ph type="ftr" sz="quarter" idx="10"/>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M4|UNCT SWAP Scorecard</a:t>
            </a:r>
            <a:endParaRPr lang="it-IT" dirty="0"/>
          </a:p>
        </p:txBody>
      </p:sp>
    </p:spTree>
    <p:extLst>
      <p:ext uri="{BB962C8B-B14F-4D97-AF65-F5344CB8AC3E}">
        <p14:creationId xmlns:p14="http://schemas.microsoft.com/office/powerpoint/2010/main" val="283448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4" name="Footer Placeholder 3"/>
          <p:cNvSpPr>
            <a:spLocks noGrp="1"/>
          </p:cNvSpPr>
          <p:nvPr>
            <p:ph type="ftr" sz="quarter" idx="11"/>
          </p:nvPr>
        </p:nvSpPr>
        <p:spPr/>
        <p:txBody>
          <a:bodyPr/>
          <a:lstStyle/>
          <a:p>
            <a:r>
              <a:rPr lang="it-IT"/>
              <a:t>M4|UNCT SWAP Scorecard</a:t>
            </a:r>
          </a:p>
        </p:txBody>
      </p:sp>
    </p:spTree>
    <p:extLst>
      <p:ext uri="{BB962C8B-B14F-4D97-AF65-F5344CB8AC3E}">
        <p14:creationId xmlns:p14="http://schemas.microsoft.com/office/powerpoint/2010/main" val="126151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it-IT"/>
              <a:t>M4|UNCT SWAP Scorecard</a:t>
            </a:r>
          </a:p>
        </p:txBody>
      </p:sp>
    </p:spTree>
    <p:extLst>
      <p:ext uri="{BB962C8B-B14F-4D97-AF65-F5344CB8AC3E}">
        <p14:creationId xmlns:p14="http://schemas.microsoft.com/office/powerpoint/2010/main" val="93002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a:t>Click to edit Master title style</a:t>
            </a:r>
            <a:endParaRPr lang="it-IT"/>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it-IT"/>
              <a:t>M4|UNCT SWAP Scorecard</a:t>
            </a:r>
          </a:p>
        </p:txBody>
      </p:sp>
    </p:spTree>
    <p:extLst>
      <p:ext uri="{BB962C8B-B14F-4D97-AF65-F5344CB8AC3E}">
        <p14:creationId xmlns:p14="http://schemas.microsoft.com/office/powerpoint/2010/main" val="418507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endParaRPr lang="it-IT"/>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it-IT"/>
              <a:t>M4|UNCT SWAP Scorecard</a:t>
            </a:r>
          </a:p>
        </p:txBody>
      </p:sp>
    </p:spTree>
    <p:extLst>
      <p:ext uri="{BB962C8B-B14F-4D97-AF65-F5344CB8AC3E}">
        <p14:creationId xmlns:p14="http://schemas.microsoft.com/office/powerpoint/2010/main" val="38253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6"/>
            <a:ext cx="8229600" cy="952500"/>
          </a:xfrm>
          <a:prstGeom prst="rect">
            <a:avLst/>
          </a:prstGeom>
        </p:spPr>
        <p:txBody>
          <a:bodyPr vert="horz" lIns="91440" tIns="45720" rIns="91440" bIns="45720" rtlCol="0" anchor="ctr">
            <a:noAutofit/>
          </a:bodyPr>
          <a:lstStyle/>
          <a:p>
            <a:r>
              <a:rPr lang="en-US" dirty="0"/>
              <a:t>CLICK TO ADD TITLE</a:t>
            </a:r>
            <a:endParaRPr lang="it-IT" dirty="0"/>
          </a:p>
        </p:txBody>
      </p:sp>
      <p:sp>
        <p:nvSpPr>
          <p:cNvPr id="3" name="Text Placeholder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M4|UNCT SWAP Scorecard</a:t>
            </a:r>
            <a:endParaRPr lang="it-IT" dirty="0"/>
          </a:p>
        </p:txBody>
      </p:sp>
      <p:sp>
        <p:nvSpPr>
          <p:cNvPr id="6" name="Rectangle 5"/>
          <p:cNvSpPr/>
          <p:nvPr/>
        </p:nvSpPr>
        <p:spPr>
          <a:xfrm>
            <a:off x="184150" y="0"/>
            <a:ext cx="260350" cy="2825750"/>
          </a:xfrm>
          <a:prstGeom prst="rect">
            <a:avLst/>
          </a:prstGeom>
          <a:solidFill>
            <a:srgbClr val="62BCC8"/>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15603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dt="0"/>
  <p:txStyles>
    <p:titleStyle>
      <a:lvl1pPr algn="ctr" defTabSz="457200" rtl="0" eaLnBrk="1" latinLnBrk="0" hangingPunct="1">
        <a:spcBef>
          <a:spcPct val="0"/>
        </a:spcBef>
        <a:buNone/>
        <a:defRPr sz="3600" b="0" kern="1200" baseline="0">
          <a:solidFill>
            <a:srgbClr val="62BCC8"/>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undg.org/wp-content/uploads/2018/06/UNCT-SWAP_Gender-report_Web.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genderscorecard.helpdesk@unwomen.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8000"/>
          </a:schemeClr>
        </a:solidFill>
        <a:effectLst/>
      </p:bgPr>
    </p:bg>
    <p:spTree>
      <p:nvGrpSpPr>
        <p:cNvPr id="1" name=""/>
        <p:cNvGrpSpPr/>
        <p:nvPr/>
      </p:nvGrpSpPr>
      <p:grpSpPr>
        <a:xfrm>
          <a:off x="0" y="0"/>
          <a:ext cx="0" cy="0"/>
          <a:chOff x="0" y="0"/>
          <a:chExt cx="0" cy="0"/>
        </a:xfrm>
      </p:grpSpPr>
      <p:sp>
        <p:nvSpPr>
          <p:cNvPr id="10" name="TextBox 9"/>
          <p:cNvSpPr txBox="1"/>
          <p:nvPr/>
        </p:nvSpPr>
        <p:spPr>
          <a:xfrm>
            <a:off x="508000" y="184517"/>
            <a:ext cx="1985364" cy="1631216"/>
          </a:xfrm>
          <a:prstGeom prst="rect">
            <a:avLst/>
          </a:prstGeom>
          <a:noFill/>
        </p:spPr>
        <p:txBody>
          <a:bodyPr wrap="none" rtlCol="0">
            <a:spAutoFit/>
            <a:scene3d>
              <a:camera prst="orthographicFront"/>
              <a:lightRig rig="soft" dir="t">
                <a:rot lat="0" lon="0" rev="10800000"/>
              </a:lightRig>
            </a:scene3d>
            <a:sp3d>
              <a:bevelT w="27940" h="12700"/>
              <a:contourClr>
                <a:srgbClr val="DDDDDD"/>
              </a:contourClr>
            </a:sp3d>
          </a:bodyPr>
          <a:lstStyle/>
          <a:p>
            <a:r>
              <a:rPr lang="en-GB" sz="10000" b="1" spc="150" dirty="0">
                <a:ln w="11430"/>
                <a:solidFill>
                  <a:srgbClr val="62BCC8"/>
                </a:solidFill>
                <a:effectLst>
                  <a:outerShdw blurRad="25400" algn="tl" rotWithShape="0">
                    <a:srgbClr val="000000">
                      <a:alpha val="43000"/>
                    </a:srgbClr>
                  </a:outerShdw>
                </a:effectLst>
                <a:latin typeface="Arial"/>
                <a:cs typeface="Arial"/>
              </a:rPr>
              <a:t>M4</a:t>
            </a:r>
          </a:p>
        </p:txBody>
      </p:sp>
      <p:sp>
        <p:nvSpPr>
          <p:cNvPr id="11" name="TextBox 10"/>
          <p:cNvSpPr txBox="1"/>
          <p:nvPr/>
        </p:nvSpPr>
        <p:spPr>
          <a:xfrm>
            <a:off x="3857625" y="3159126"/>
            <a:ext cx="5286376" cy="2571750"/>
          </a:xfrm>
          <a:prstGeom prst="rect">
            <a:avLst/>
          </a:prstGeom>
          <a:noFill/>
        </p:spPr>
        <p:txBody>
          <a:bodyPr wrap="square" rtlCol="0">
            <a:normAutofit fontScale="77500" lnSpcReduction="20000"/>
            <a:scene3d>
              <a:camera prst="orthographicFront"/>
              <a:lightRig rig="soft" dir="t">
                <a:rot lat="0" lon="0" rev="10800000"/>
              </a:lightRig>
            </a:scene3d>
            <a:sp3d>
              <a:bevelT w="27940" h="12700"/>
              <a:contourClr>
                <a:srgbClr val="DDDDDD"/>
              </a:contourClr>
            </a:sp3d>
          </a:bodyPr>
          <a:lstStyle/>
          <a:p>
            <a:r>
              <a:rPr lang="en-GB" sz="6000" b="1" spc="150" dirty="0">
                <a:ln w="11430"/>
                <a:solidFill>
                  <a:srgbClr val="62BCC8"/>
                </a:solidFill>
                <a:effectLst>
                  <a:outerShdw blurRad="25400" algn="tl" rotWithShape="0">
                    <a:srgbClr val="000000">
                      <a:alpha val="43000"/>
                    </a:srgbClr>
                  </a:outerShdw>
                </a:effectLst>
                <a:latin typeface="Arial"/>
                <a:cs typeface="Arial"/>
              </a:rPr>
              <a:t>UNCT SWAP </a:t>
            </a:r>
            <a:r>
              <a:rPr lang="en-GB" sz="6000" b="1" spc="150" dirty="0" smtClean="0">
                <a:ln w="11430"/>
                <a:solidFill>
                  <a:srgbClr val="62BCC8"/>
                </a:solidFill>
                <a:effectLst>
                  <a:outerShdw blurRad="25400" algn="tl" rotWithShape="0">
                    <a:srgbClr val="000000">
                      <a:alpha val="43000"/>
                    </a:srgbClr>
                  </a:outerShdw>
                </a:effectLst>
                <a:latin typeface="Arial"/>
                <a:cs typeface="Arial"/>
              </a:rPr>
              <a:t>Gender Equality Scorecard </a:t>
            </a:r>
            <a:endParaRPr lang="en-GB" sz="6000" b="1" spc="150" dirty="0">
              <a:ln w="11430"/>
              <a:solidFill>
                <a:srgbClr val="62BCC8"/>
              </a:solidFill>
              <a:effectLst>
                <a:outerShdw blurRad="254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val="185583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z="2800" b="1" dirty="0"/>
              <a:t>Utilizing the Scorecard to mainstream gender into the UNSDCF cycle</a:t>
            </a:r>
            <a:endParaRPr lang="it-IT" sz="2800" dirty="0"/>
          </a:p>
        </p:txBody>
      </p:sp>
      <p:sp>
        <p:nvSpPr>
          <p:cNvPr id="4" name="Segnaposto piè di pagina 3"/>
          <p:cNvSpPr>
            <a:spLocks noGrp="1"/>
          </p:cNvSpPr>
          <p:nvPr>
            <p:ph type="ftr" sz="quarter" idx="3"/>
          </p:nvPr>
        </p:nvSpPr>
        <p:spPr/>
        <p:txBody>
          <a:bodyPr/>
          <a:lstStyle/>
          <a:p>
            <a:r>
              <a:rPr lang="it-IT" dirty="0"/>
              <a:t>M4|UNCT SWAP Gender </a:t>
            </a:r>
            <a:r>
              <a:rPr lang="it-IT" dirty="0" err="1"/>
              <a:t>Equality</a:t>
            </a:r>
            <a:r>
              <a:rPr lang="it-IT" dirty="0"/>
              <a:t> </a:t>
            </a:r>
            <a:r>
              <a:rPr lang="it-IT" dirty="0" err="1"/>
              <a:t>Scorecard</a:t>
            </a:r>
            <a:endParaRPr lang="it-IT" dirty="0"/>
          </a:p>
        </p:txBody>
      </p:sp>
      <p:pic>
        <p:nvPicPr>
          <p:cNvPr id="614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06486" y="1181365"/>
            <a:ext cx="7000243" cy="41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0203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Support to UNCTs </a:t>
            </a:r>
            <a:endParaRPr lang="it-IT" dirty="0"/>
          </a:p>
        </p:txBody>
      </p:sp>
      <p:sp>
        <p:nvSpPr>
          <p:cNvPr id="3" name="Segnaposto contenuto 2"/>
          <p:cNvSpPr>
            <a:spLocks noGrp="1"/>
          </p:cNvSpPr>
          <p:nvPr>
            <p:ph idx="1"/>
          </p:nvPr>
        </p:nvSpPr>
        <p:spPr>
          <a:xfrm>
            <a:off x="2330824" y="1333501"/>
            <a:ext cx="6355976" cy="3771636"/>
          </a:xfrm>
        </p:spPr>
        <p:txBody>
          <a:bodyPr>
            <a:normAutofit fontScale="92500" lnSpcReduction="20000"/>
          </a:bodyPr>
          <a:lstStyle/>
          <a:p>
            <a:r>
              <a:rPr lang="en-US" sz="2400" dirty="0">
                <a:solidFill>
                  <a:schemeClr val="tx1">
                    <a:lumMod val="50000"/>
                    <a:lumOff val="50000"/>
                  </a:schemeClr>
                </a:solidFill>
                <a:hlinkClick r:id="rId3">
                  <a:extLst>
                    <a:ext uri="{A12FA001-AC4F-418D-AE19-62706E023703}">
                      <ahyp:hlinkClr xmlns="" xmlns:ahyp="http://schemas.microsoft.com/office/drawing/2018/hyperlinkcolor" val="tx"/>
                    </a:ext>
                  </a:extLst>
                </a:hlinkClick>
              </a:rPr>
              <a:t>Technical Guidance </a:t>
            </a:r>
            <a:r>
              <a:rPr lang="en-US" sz="2400" dirty="0"/>
              <a:t>designed to support self-assessment</a:t>
            </a:r>
          </a:p>
          <a:p>
            <a:endParaRPr lang="en-US" sz="2400" dirty="0"/>
          </a:p>
          <a:p>
            <a:r>
              <a:rPr lang="en-US" sz="2400" dirty="0"/>
              <a:t>Global Gender Scorecard Helpdesk </a:t>
            </a:r>
            <a:r>
              <a:rPr lang="en-US" sz="2400" dirty="0">
                <a:hlinkClick r:id="rId4"/>
              </a:rPr>
              <a:t>genderscorecard.helpdesk@unwomen.org</a:t>
            </a:r>
            <a:endParaRPr lang="en-US" sz="2400" dirty="0"/>
          </a:p>
          <a:p>
            <a:pPr marL="0" indent="0">
              <a:buNone/>
            </a:pPr>
            <a:endParaRPr lang="en-US" sz="2400" dirty="0"/>
          </a:p>
          <a:p>
            <a:r>
              <a:rPr lang="en-US" sz="2400" dirty="0"/>
              <a:t>Database of Scorecard consultants</a:t>
            </a:r>
          </a:p>
          <a:p>
            <a:pPr marL="0" indent="0">
              <a:buNone/>
            </a:pPr>
            <a:endParaRPr lang="en-US" sz="2400" dirty="0"/>
          </a:p>
          <a:p>
            <a:r>
              <a:rPr lang="en-US" sz="2400" dirty="0"/>
              <a:t>Dedicated training of UNCTs focal points (44 already trained for reporting in 2019 – more trainings to follow in 2020)</a:t>
            </a:r>
          </a:p>
          <a:p>
            <a:endParaRPr lang="it-IT" dirty="0"/>
          </a:p>
        </p:txBody>
      </p:sp>
      <p:sp>
        <p:nvSpPr>
          <p:cNvPr id="4" name="Segnaposto piè di pagina 3"/>
          <p:cNvSpPr>
            <a:spLocks noGrp="1"/>
          </p:cNvSpPr>
          <p:nvPr>
            <p:ph type="ftr" sz="quarter" idx="3"/>
          </p:nvPr>
        </p:nvSpPr>
        <p:spPr/>
        <p:txBody>
          <a:bodyPr/>
          <a:lstStyle/>
          <a:p>
            <a:r>
              <a:rPr lang="it-IT" dirty="0"/>
              <a:t>M4|UNCT SWAP Gender </a:t>
            </a:r>
            <a:r>
              <a:rPr lang="it-IT" dirty="0" err="1"/>
              <a:t>Equality</a:t>
            </a:r>
            <a:r>
              <a:rPr lang="it-IT" dirty="0"/>
              <a:t> </a:t>
            </a:r>
            <a:r>
              <a:rPr lang="it-IT" dirty="0" err="1"/>
              <a:t>Scorecard</a:t>
            </a:r>
            <a:endParaRPr lang="it-IT" dirty="0"/>
          </a:p>
        </p:txBody>
      </p:sp>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8696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dirty="0"/>
              <a:t>M4|UNCT SWAP Gender </a:t>
            </a:r>
            <a:r>
              <a:rPr lang="it-IT" dirty="0" err="1"/>
              <a:t>Equality</a:t>
            </a:r>
            <a:r>
              <a:rPr lang="it-IT" dirty="0"/>
              <a:t> </a:t>
            </a:r>
            <a:r>
              <a:rPr lang="it-IT" dirty="0" err="1"/>
              <a:t>Scorecard</a:t>
            </a:r>
            <a:endParaRPr lang="it-IT" dirty="0"/>
          </a:p>
        </p:txBody>
      </p:sp>
      <p:pic>
        <p:nvPicPr>
          <p:cNvPr id="10" name="Picture 9" descr="Kids-with-hands-up.jpg"/>
          <p:cNvPicPr>
            <a:picLocks noChangeAspect="1"/>
          </p:cNvPicPr>
          <p:nvPr/>
        </p:nvPicPr>
        <p:blipFill rotWithShape="1">
          <a:blip r:embed="rId3">
            <a:duotone>
              <a:prstClr val="black"/>
              <a:srgbClr val="D9C3A5">
                <a:tint val="50000"/>
                <a:satMod val="180000"/>
              </a:srgbClr>
            </a:duotone>
            <a:extLst>
              <a:ext uri="{28A0092B-C50C-407E-A947-70E740481C1C}">
                <a14:useLocalDpi xmlns:a14="http://schemas.microsoft.com/office/drawing/2010/main" val="0"/>
              </a:ext>
            </a:extLst>
          </a:blip>
          <a:srcRect b="26779"/>
          <a:stretch/>
        </p:blipFill>
        <p:spPr>
          <a:xfrm>
            <a:off x="0" y="1548162"/>
            <a:ext cx="9177423" cy="3605185"/>
          </a:xfrm>
          <a:prstGeom prst="rect">
            <a:avLst/>
          </a:prstGeom>
        </p:spPr>
      </p:pic>
      <p:sp>
        <p:nvSpPr>
          <p:cNvPr id="6" name="TextBox 5"/>
          <p:cNvSpPr txBox="1"/>
          <p:nvPr/>
        </p:nvSpPr>
        <p:spPr>
          <a:xfrm>
            <a:off x="7150946" y="5168286"/>
            <a:ext cx="1964124" cy="246221"/>
          </a:xfrm>
          <a:prstGeom prst="rect">
            <a:avLst/>
          </a:prstGeom>
          <a:noFill/>
        </p:spPr>
        <p:txBody>
          <a:bodyPr wrap="none" rtlCol="0">
            <a:spAutoFit/>
          </a:bodyPr>
          <a:lstStyle/>
          <a:p>
            <a:r>
              <a:rPr lang="en-US" sz="1000" dirty="0"/>
              <a:t>Photo credit: </a:t>
            </a:r>
            <a:r>
              <a:rPr lang="en-US" sz="1000" dirty="0" err="1"/>
              <a:t>www.flickr.com</a:t>
            </a:r>
            <a:endParaRPr lang="en-US" sz="1000" dirty="0"/>
          </a:p>
        </p:txBody>
      </p:sp>
      <p:sp>
        <p:nvSpPr>
          <p:cNvPr id="2" name="Title 1"/>
          <p:cNvSpPr>
            <a:spLocks noGrp="1"/>
          </p:cNvSpPr>
          <p:nvPr>
            <p:ph type="title"/>
          </p:nvPr>
        </p:nvSpPr>
        <p:spPr>
          <a:xfrm>
            <a:off x="457200" y="1602403"/>
            <a:ext cx="8229600" cy="952500"/>
          </a:xfrm>
        </p:spPr>
        <p:txBody>
          <a:bodyPr/>
          <a:lstStyle/>
          <a:p>
            <a:r>
              <a:rPr lang="en-GB" dirty="0"/>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Rounded Corners 32">
            <a:extLst>
              <a:ext uri="{FF2B5EF4-FFF2-40B4-BE49-F238E27FC236}">
                <a16:creationId xmlns="" xmlns:a16="http://schemas.microsoft.com/office/drawing/2014/main" id="{F4F812FC-85BE-46C9-A0B0-8E818697F32B}"/>
              </a:ext>
            </a:extLst>
          </p:cNvPr>
          <p:cNvSpPr/>
          <p:nvPr/>
        </p:nvSpPr>
        <p:spPr>
          <a:xfrm>
            <a:off x="326323" y="1781988"/>
            <a:ext cx="1160615" cy="859708"/>
          </a:xfrm>
          <a:prstGeom prst="roundRect">
            <a:avLst/>
          </a:prstGeom>
          <a:solidFill>
            <a:sysClr val="window" lastClr="FFFFFF"/>
          </a:solidFill>
          <a:ln w="25400" cap="flat" cmpd="sng" algn="ctr">
            <a:solidFill>
              <a:srgbClr val="33B1E3"/>
            </a:solidFill>
            <a:prstDash val="solid"/>
          </a:ln>
          <a:effectLst/>
        </p:spPr>
        <p:txBody>
          <a:bodyPr rtlCol="0" anchor="ctr"/>
          <a:lstStyle/>
          <a:p>
            <a:pPr algn="ctr" defTabSz="685800">
              <a:defRPr/>
            </a:pPr>
            <a:r>
              <a:rPr lang="en-US" sz="900" b="1" kern="0" dirty="0">
                <a:solidFill>
                  <a:srgbClr val="D8D8D8">
                    <a:lumMod val="10000"/>
                  </a:srgbClr>
                </a:solidFill>
                <a:latin typeface="Calibri" panose="020F0502020204030204"/>
                <a:sym typeface="Arial"/>
              </a:rPr>
              <a:t>National Development Plans</a:t>
            </a:r>
          </a:p>
        </p:txBody>
      </p:sp>
      <p:sp>
        <p:nvSpPr>
          <p:cNvPr id="34" name="Rectangle: Rounded Corners 33">
            <a:extLst>
              <a:ext uri="{FF2B5EF4-FFF2-40B4-BE49-F238E27FC236}">
                <a16:creationId xmlns="" xmlns:a16="http://schemas.microsoft.com/office/drawing/2014/main" id="{BCF74ADE-F6D3-4598-8FE3-C8CBECA73DE7}"/>
              </a:ext>
            </a:extLst>
          </p:cNvPr>
          <p:cNvSpPr/>
          <p:nvPr/>
        </p:nvSpPr>
        <p:spPr>
          <a:xfrm>
            <a:off x="321903" y="2745214"/>
            <a:ext cx="1147907" cy="859708"/>
          </a:xfrm>
          <a:prstGeom prst="roundRect">
            <a:avLst/>
          </a:prstGeom>
          <a:solidFill>
            <a:sysClr val="window" lastClr="FFFFFF"/>
          </a:solidFill>
          <a:ln w="25400" cap="flat" cmpd="sng" algn="ctr">
            <a:solidFill>
              <a:srgbClr val="33B1E3"/>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Common Country Analysis</a:t>
            </a:r>
            <a:endParaRPr lang="en-US" sz="900" b="1" kern="0" dirty="0">
              <a:solidFill>
                <a:srgbClr val="D8D8D8">
                  <a:lumMod val="10000"/>
                </a:srgbClr>
              </a:solidFill>
              <a:latin typeface="Calibri" panose="020F0502020204030204"/>
              <a:sym typeface="Arial"/>
            </a:endParaRPr>
          </a:p>
        </p:txBody>
      </p:sp>
      <p:sp>
        <p:nvSpPr>
          <p:cNvPr id="35" name="Rectangle: Rounded Corners 34">
            <a:extLst>
              <a:ext uri="{FF2B5EF4-FFF2-40B4-BE49-F238E27FC236}">
                <a16:creationId xmlns="" xmlns:a16="http://schemas.microsoft.com/office/drawing/2014/main" id="{628AA8A0-AF9C-4219-815A-BE1DAEF5B2D5}"/>
              </a:ext>
            </a:extLst>
          </p:cNvPr>
          <p:cNvSpPr/>
          <p:nvPr/>
        </p:nvSpPr>
        <p:spPr>
          <a:xfrm>
            <a:off x="297650" y="3705546"/>
            <a:ext cx="1186029" cy="859708"/>
          </a:xfrm>
          <a:prstGeom prst="roundRect">
            <a:avLst/>
          </a:prstGeom>
          <a:solidFill>
            <a:sysClr val="window" lastClr="FFFFFF"/>
          </a:solidFill>
          <a:ln w="25400" cap="flat" cmpd="sng" algn="ctr">
            <a:solidFill>
              <a:srgbClr val="33B1E3"/>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Other Analytic Inputs</a:t>
            </a:r>
            <a:endParaRPr lang="en-US" sz="900" b="1" kern="0" dirty="0">
              <a:solidFill>
                <a:srgbClr val="D8D8D8">
                  <a:lumMod val="10000"/>
                </a:srgbClr>
              </a:solidFill>
              <a:latin typeface="Calibri" panose="020F0502020204030204"/>
              <a:sym typeface="Arial"/>
            </a:endParaRPr>
          </a:p>
        </p:txBody>
      </p:sp>
      <p:sp>
        <p:nvSpPr>
          <p:cNvPr id="36" name="Rectangle: Rounded Corners 35">
            <a:extLst>
              <a:ext uri="{FF2B5EF4-FFF2-40B4-BE49-F238E27FC236}">
                <a16:creationId xmlns="" xmlns:a16="http://schemas.microsoft.com/office/drawing/2014/main" id="{2B95290E-A967-4CA8-A2B3-6CD6CC8412DD}"/>
              </a:ext>
            </a:extLst>
          </p:cNvPr>
          <p:cNvSpPr/>
          <p:nvPr/>
        </p:nvSpPr>
        <p:spPr>
          <a:xfrm>
            <a:off x="1547730" y="2722279"/>
            <a:ext cx="951336" cy="859708"/>
          </a:xfrm>
          <a:prstGeom prst="roundRect">
            <a:avLst/>
          </a:prstGeom>
          <a:solidFill>
            <a:sysClr val="window" lastClr="FFFFFF"/>
          </a:solidFill>
          <a:ln w="25400" cap="flat" cmpd="sng" algn="ctr">
            <a:solidFill>
              <a:srgbClr val="FF000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Cooperation Framework Design</a:t>
            </a:r>
            <a:endParaRPr lang="en-US" sz="900" b="1" kern="0" dirty="0">
              <a:solidFill>
                <a:srgbClr val="D8D8D8">
                  <a:lumMod val="10000"/>
                </a:srgbClr>
              </a:solidFill>
              <a:latin typeface="Calibri" panose="020F0502020204030204"/>
              <a:sym typeface="Arial"/>
            </a:endParaRPr>
          </a:p>
        </p:txBody>
      </p:sp>
      <p:sp>
        <p:nvSpPr>
          <p:cNvPr id="37" name="Rectangle: Rounded Corners 36">
            <a:extLst>
              <a:ext uri="{FF2B5EF4-FFF2-40B4-BE49-F238E27FC236}">
                <a16:creationId xmlns="" xmlns:a16="http://schemas.microsoft.com/office/drawing/2014/main" id="{2278A443-0CBA-40BC-846B-3A606D458D7C}"/>
              </a:ext>
            </a:extLst>
          </p:cNvPr>
          <p:cNvSpPr/>
          <p:nvPr/>
        </p:nvSpPr>
        <p:spPr>
          <a:xfrm>
            <a:off x="2583890" y="2722278"/>
            <a:ext cx="951336" cy="859708"/>
          </a:xfrm>
          <a:prstGeom prst="roundRect">
            <a:avLst/>
          </a:prstGeom>
          <a:solidFill>
            <a:sysClr val="window" lastClr="FFFFFF"/>
          </a:solidFill>
          <a:ln w="25400" cap="flat" cmpd="sng" algn="ctr">
            <a:solidFill>
              <a:srgbClr val="FF000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UNCT Configuration</a:t>
            </a:r>
            <a:endParaRPr lang="en-US" sz="900" b="1" kern="0" dirty="0">
              <a:solidFill>
                <a:srgbClr val="D8D8D8">
                  <a:lumMod val="10000"/>
                </a:srgbClr>
              </a:solidFill>
              <a:latin typeface="Calibri" panose="020F0502020204030204"/>
              <a:sym typeface="Arial"/>
            </a:endParaRPr>
          </a:p>
        </p:txBody>
      </p:sp>
      <p:sp>
        <p:nvSpPr>
          <p:cNvPr id="38" name="Rectangle: Rounded Corners 37">
            <a:extLst>
              <a:ext uri="{FF2B5EF4-FFF2-40B4-BE49-F238E27FC236}">
                <a16:creationId xmlns="" xmlns:a16="http://schemas.microsoft.com/office/drawing/2014/main" id="{1617F125-5FE1-444F-837A-3678CCF709CF}"/>
              </a:ext>
            </a:extLst>
          </p:cNvPr>
          <p:cNvSpPr/>
          <p:nvPr/>
        </p:nvSpPr>
        <p:spPr>
          <a:xfrm>
            <a:off x="3613033" y="2714813"/>
            <a:ext cx="942887" cy="868766"/>
          </a:xfrm>
          <a:prstGeom prst="roundRect">
            <a:avLst/>
          </a:prstGeom>
          <a:solidFill>
            <a:sysClr val="window" lastClr="FFFFFF"/>
          </a:solidFill>
          <a:ln w="25400" cap="flat" cmpd="sng" algn="ctr">
            <a:solidFill>
              <a:srgbClr val="FF000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Cooperation Framework signed </a:t>
            </a:r>
            <a:endParaRPr lang="en-US" sz="900" b="1" kern="0" dirty="0">
              <a:solidFill>
                <a:srgbClr val="D8D8D8">
                  <a:lumMod val="10000"/>
                </a:srgbClr>
              </a:solidFill>
              <a:latin typeface="Calibri" panose="020F0502020204030204"/>
              <a:sym typeface="Arial"/>
            </a:endParaRPr>
          </a:p>
        </p:txBody>
      </p:sp>
      <p:sp>
        <p:nvSpPr>
          <p:cNvPr id="39" name="Rectangle: Rounded Corners 38">
            <a:extLst>
              <a:ext uri="{FF2B5EF4-FFF2-40B4-BE49-F238E27FC236}">
                <a16:creationId xmlns="" xmlns:a16="http://schemas.microsoft.com/office/drawing/2014/main" id="{1DF4D203-58C3-480B-BBB5-1D46B6968F59}"/>
              </a:ext>
            </a:extLst>
          </p:cNvPr>
          <p:cNvSpPr/>
          <p:nvPr/>
        </p:nvSpPr>
        <p:spPr>
          <a:xfrm>
            <a:off x="4641292" y="2722278"/>
            <a:ext cx="953191" cy="868481"/>
          </a:xfrm>
          <a:prstGeom prst="roundRect">
            <a:avLst/>
          </a:prstGeom>
          <a:solidFill>
            <a:sysClr val="window" lastClr="FFFFFF"/>
          </a:solidFill>
          <a:ln w="25400" cap="flat" cmpd="sng" algn="ctr">
            <a:solidFill>
              <a:srgbClr val="FF000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Funding Framework and SDG Financing Strategy</a:t>
            </a:r>
            <a:endParaRPr lang="en-US" sz="900" b="1" kern="0" dirty="0">
              <a:solidFill>
                <a:srgbClr val="D8D8D8">
                  <a:lumMod val="10000"/>
                </a:srgbClr>
              </a:solidFill>
              <a:latin typeface="Calibri" panose="020F0502020204030204"/>
              <a:sym typeface="Arial"/>
            </a:endParaRPr>
          </a:p>
        </p:txBody>
      </p:sp>
      <p:sp>
        <p:nvSpPr>
          <p:cNvPr id="40" name="Rectangle: Rounded Corners 39">
            <a:extLst>
              <a:ext uri="{FF2B5EF4-FFF2-40B4-BE49-F238E27FC236}">
                <a16:creationId xmlns="" xmlns:a16="http://schemas.microsoft.com/office/drawing/2014/main" id="{6ACD28DA-CE5A-4E1C-8BB3-340004416593}"/>
              </a:ext>
            </a:extLst>
          </p:cNvPr>
          <p:cNvSpPr/>
          <p:nvPr/>
        </p:nvSpPr>
        <p:spPr>
          <a:xfrm>
            <a:off x="5674947" y="2714813"/>
            <a:ext cx="951335" cy="859708"/>
          </a:xfrm>
          <a:prstGeom prst="roundRect">
            <a:avLst/>
          </a:prstGeom>
          <a:solidFill>
            <a:sysClr val="window" lastClr="FFFFFF"/>
          </a:solidFill>
          <a:ln w="25400" cap="flat" cmpd="sng" algn="ctr">
            <a:solidFill>
              <a:srgbClr val="00B05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Agency Specific-Documents</a:t>
            </a:r>
            <a:endParaRPr lang="en-US" sz="900" b="1" kern="0" dirty="0">
              <a:solidFill>
                <a:srgbClr val="D8D8D8">
                  <a:lumMod val="10000"/>
                </a:srgbClr>
              </a:solidFill>
              <a:latin typeface="Calibri" panose="020F0502020204030204"/>
              <a:sym typeface="Arial"/>
            </a:endParaRPr>
          </a:p>
        </p:txBody>
      </p:sp>
      <p:sp>
        <p:nvSpPr>
          <p:cNvPr id="41" name="Rectangle: Rounded Corners 40">
            <a:extLst>
              <a:ext uri="{FF2B5EF4-FFF2-40B4-BE49-F238E27FC236}">
                <a16:creationId xmlns="" xmlns:a16="http://schemas.microsoft.com/office/drawing/2014/main" id="{9A67437B-D733-4D44-AFDB-1D0D5372E319}"/>
              </a:ext>
            </a:extLst>
          </p:cNvPr>
          <p:cNvSpPr/>
          <p:nvPr/>
        </p:nvSpPr>
        <p:spPr>
          <a:xfrm>
            <a:off x="6706709" y="2716173"/>
            <a:ext cx="951335" cy="859708"/>
          </a:xfrm>
          <a:prstGeom prst="roundRect">
            <a:avLst/>
          </a:prstGeom>
          <a:solidFill>
            <a:sysClr val="window" lastClr="FFFFFF"/>
          </a:solidFill>
          <a:ln w="25400" cap="flat" cmpd="sng" algn="ctr">
            <a:solidFill>
              <a:srgbClr val="00B05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Joint Workplans</a:t>
            </a:r>
            <a:endParaRPr lang="en-US" sz="900" b="1" kern="0" dirty="0">
              <a:solidFill>
                <a:srgbClr val="D8D8D8">
                  <a:lumMod val="10000"/>
                </a:srgbClr>
              </a:solidFill>
              <a:latin typeface="Calibri" panose="020F0502020204030204"/>
              <a:sym typeface="Arial"/>
            </a:endParaRPr>
          </a:p>
        </p:txBody>
      </p:sp>
      <p:sp>
        <p:nvSpPr>
          <p:cNvPr id="42" name="Rectangle: Rounded Corners 41">
            <a:extLst>
              <a:ext uri="{FF2B5EF4-FFF2-40B4-BE49-F238E27FC236}">
                <a16:creationId xmlns="" xmlns:a16="http://schemas.microsoft.com/office/drawing/2014/main" id="{4622D97F-6A33-4496-8B00-2F4B3A8B1E79}"/>
              </a:ext>
            </a:extLst>
          </p:cNvPr>
          <p:cNvSpPr/>
          <p:nvPr/>
        </p:nvSpPr>
        <p:spPr>
          <a:xfrm>
            <a:off x="7756205" y="2731051"/>
            <a:ext cx="951336" cy="859708"/>
          </a:xfrm>
          <a:prstGeom prst="roundRect">
            <a:avLst/>
          </a:prstGeom>
          <a:solidFill>
            <a:sysClr val="window" lastClr="FFFFFF"/>
          </a:solidFill>
          <a:ln w="25400" cap="flat" cmpd="sng" algn="ctr">
            <a:solidFill>
              <a:srgbClr val="9900FF"/>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Annual Review + One UN Country Results Report</a:t>
            </a:r>
            <a:endParaRPr lang="en-US" sz="900" b="1" kern="0" dirty="0">
              <a:solidFill>
                <a:srgbClr val="D8D8D8">
                  <a:lumMod val="10000"/>
                </a:srgbClr>
              </a:solidFill>
              <a:latin typeface="Calibri" panose="020F0502020204030204"/>
              <a:sym typeface="Arial"/>
            </a:endParaRPr>
          </a:p>
        </p:txBody>
      </p:sp>
      <p:sp>
        <p:nvSpPr>
          <p:cNvPr id="43" name="TextBox 42">
            <a:extLst>
              <a:ext uri="{FF2B5EF4-FFF2-40B4-BE49-F238E27FC236}">
                <a16:creationId xmlns="" xmlns:a16="http://schemas.microsoft.com/office/drawing/2014/main" id="{9965504B-6C08-499A-BB61-57E4B52B5782}"/>
              </a:ext>
            </a:extLst>
          </p:cNvPr>
          <p:cNvSpPr txBox="1"/>
          <p:nvPr/>
        </p:nvSpPr>
        <p:spPr>
          <a:xfrm>
            <a:off x="3500905" y="3832954"/>
            <a:ext cx="2142190" cy="253916"/>
          </a:xfrm>
          <a:prstGeom prst="rect">
            <a:avLst/>
          </a:prstGeom>
          <a:noFill/>
        </p:spPr>
        <p:txBody>
          <a:bodyPr wrap="square" rtlCol="0">
            <a:spAutoFit/>
          </a:bodyPr>
          <a:lstStyle/>
          <a:p>
            <a:pPr defTabSz="685800">
              <a:defRPr/>
            </a:pPr>
            <a:r>
              <a:rPr lang="en-US" sz="1050" b="1" kern="0" dirty="0">
                <a:solidFill>
                  <a:srgbClr val="000000"/>
                </a:solidFill>
                <a:latin typeface="Arial"/>
                <a:cs typeface="Arial"/>
                <a:sym typeface="Arial"/>
              </a:rPr>
              <a:t>Feedback Loop into new cycle</a:t>
            </a:r>
          </a:p>
        </p:txBody>
      </p:sp>
      <p:sp>
        <p:nvSpPr>
          <p:cNvPr id="44" name="Rectangle: Rounded Corners 43">
            <a:extLst>
              <a:ext uri="{FF2B5EF4-FFF2-40B4-BE49-F238E27FC236}">
                <a16:creationId xmlns="" xmlns:a16="http://schemas.microsoft.com/office/drawing/2014/main" id="{233CC5C7-3DE7-4A10-97BE-D4E40EF1859E}"/>
              </a:ext>
            </a:extLst>
          </p:cNvPr>
          <p:cNvSpPr/>
          <p:nvPr/>
        </p:nvSpPr>
        <p:spPr>
          <a:xfrm>
            <a:off x="2400422" y="4481815"/>
            <a:ext cx="950858" cy="859708"/>
          </a:xfrm>
          <a:prstGeom prst="roundRect">
            <a:avLst/>
          </a:prstGeom>
          <a:solidFill>
            <a:sysClr val="window" lastClr="FFFFFF"/>
          </a:solidFill>
          <a:ln w="25400" cap="flat" cmpd="sng" algn="ctr">
            <a:solidFill>
              <a:srgbClr val="FFC00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Evaluation Management Response</a:t>
            </a:r>
            <a:endParaRPr lang="en-US" sz="900" b="1" kern="0" dirty="0">
              <a:solidFill>
                <a:srgbClr val="D8D8D8">
                  <a:lumMod val="10000"/>
                </a:srgbClr>
              </a:solidFill>
              <a:latin typeface="Calibri" panose="020F0502020204030204"/>
              <a:sym typeface="Arial"/>
            </a:endParaRPr>
          </a:p>
        </p:txBody>
      </p:sp>
      <p:sp>
        <p:nvSpPr>
          <p:cNvPr id="45" name="Rectangle: Rounded Corners 44">
            <a:extLst>
              <a:ext uri="{FF2B5EF4-FFF2-40B4-BE49-F238E27FC236}">
                <a16:creationId xmlns="" xmlns:a16="http://schemas.microsoft.com/office/drawing/2014/main" id="{AEA697FF-856F-4D79-BD32-4335503C8DCE}"/>
              </a:ext>
            </a:extLst>
          </p:cNvPr>
          <p:cNvSpPr/>
          <p:nvPr/>
        </p:nvSpPr>
        <p:spPr>
          <a:xfrm>
            <a:off x="4057940" y="4481897"/>
            <a:ext cx="1253803" cy="859708"/>
          </a:xfrm>
          <a:prstGeom prst="roundRect">
            <a:avLst/>
          </a:prstGeom>
          <a:solidFill>
            <a:sysClr val="window" lastClr="FFFFFF"/>
          </a:solidFill>
          <a:ln w="25400" cap="flat" cmpd="sng" algn="ctr">
            <a:solidFill>
              <a:srgbClr val="FFCD2D"/>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Cooperation Framework Evaluation</a:t>
            </a:r>
            <a:endParaRPr lang="en-US" sz="900" b="1" kern="0" dirty="0">
              <a:solidFill>
                <a:srgbClr val="D8D8D8">
                  <a:lumMod val="10000"/>
                </a:srgbClr>
              </a:solidFill>
              <a:latin typeface="Calibri" panose="020F0502020204030204"/>
              <a:sym typeface="Arial"/>
            </a:endParaRPr>
          </a:p>
        </p:txBody>
      </p:sp>
      <p:sp>
        <p:nvSpPr>
          <p:cNvPr id="46" name="Arrow: Chevron 45">
            <a:extLst>
              <a:ext uri="{FF2B5EF4-FFF2-40B4-BE49-F238E27FC236}">
                <a16:creationId xmlns="" xmlns:a16="http://schemas.microsoft.com/office/drawing/2014/main" id="{6560078C-8EAD-46EC-9962-1680D9961835}"/>
              </a:ext>
            </a:extLst>
          </p:cNvPr>
          <p:cNvSpPr/>
          <p:nvPr/>
        </p:nvSpPr>
        <p:spPr>
          <a:xfrm>
            <a:off x="321903" y="1113481"/>
            <a:ext cx="1378072" cy="619034"/>
          </a:xfrm>
          <a:prstGeom prst="chevron">
            <a:avLst/>
          </a:prstGeom>
          <a:solidFill>
            <a:srgbClr val="33B1E3"/>
          </a:solidFill>
          <a:ln w="25400" cap="flat" cmpd="sng" algn="ctr">
            <a:solidFill>
              <a:srgbClr val="009DDC">
                <a:lumMod val="75000"/>
              </a:srgbClr>
            </a:solidFill>
            <a:prstDash val="solid"/>
          </a:ln>
          <a:effectLst/>
        </p:spPr>
        <p:txBody>
          <a:bodyPr anchor="ctr"/>
          <a:lstStyle/>
          <a:p>
            <a:pPr algn="ctr" defTabSz="685800">
              <a:defRPr/>
            </a:pPr>
            <a:r>
              <a:rPr lang="en-US" sz="1200" b="1" kern="0" dirty="0">
                <a:solidFill>
                  <a:prstClr val="white"/>
                </a:solidFill>
                <a:latin typeface="Calibri"/>
                <a:sym typeface="Arial"/>
              </a:rPr>
              <a:t>Analysis</a:t>
            </a:r>
            <a:endParaRPr lang="en-US" sz="788" b="1" kern="0" dirty="0">
              <a:solidFill>
                <a:prstClr val="white"/>
              </a:solidFill>
              <a:latin typeface="Calibri"/>
              <a:sym typeface="Arial"/>
            </a:endParaRPr>
          </a:p>
        </p:txBody>
      </p:sp>
      <p:sp>
        <p:nvSpPr>
          <p:cNvPr id="47" name="Arrow: Chevron 46">
            <a:extLst>
              <a:ext uri="{FF2B5EF4-FFF2-40B4-BE49-F238E27FC236}">
                <a16:creationId xmlns="" xmlns:a16="http://schemas.microsoft.com/office/drawing/2014/main" id="{67416C2D-E69B-4E48-89E2-1C98CE16D712}"/>
              </a:ext>
            </a:extLst>
          </p:cNvPr>
          <p:cNvSpPr/>
          <p:nvPr/>
        </p:nvSpPr>
        <p:spPr>
          <a:xfrm>
            <a:off x="1454053" y="1117483"/>
            <a:ext cx="4394801" cy="619034"/>
          </a:xfrm>
          <a:prstGeom prst="chevron">
            <a:avLst/>
          </a:prstGeom>
          <a:solidFill>
            <a:srgbClr val="FF0000"/>
          </a:solidFill>
          <a:ln w="25400" cap="flat" cmpd="sng" algn="ctr">
            <a:solidFill>
              <a:srgbClr val="990000"/>
            </a:solidFill>
            <a:prstDash val="solid"/>
          </a:ln>
          <a:effectLst/>
        </p:spPr>
        <p:txBody>
          <a:bodyPr anchor="ctr"/>
          <a:lstStyle/>
          <a:p>
            <a:pPr algn="ctr" defTabSz="685800">
              <a:defRPr/>
            </a:pPr>
            <a:r>
              <a:rPr lang="en-US" sz="1200" b="1" kern="0" dirty="0">
                <a:solidFill>
                  <a:prstClr val="white"/>
                </a:solidFill>
                <a:latin typeface="Calibri"/>
                <a:sym typeface="Arial"/>
              </a:rPr>
              <a:t>Development of the Cooperation Framework</a:t>
            </a:r>
          </a:p>
        </p:txBody>
      </p:sp>
      <p:sp>
        <p:nvSpPr>
          <p:cNvPr id="48" name="Arrow: Chevron 47">
            <a:extLst>
              <a:ext uri="{FF2B5EF4-FFF2-40B4-BE49-F238E27FC236}">
                <a16:creationId xmlns="" xmlns:a16="http://schemas.microsoft.com/office/drawing/2014/main" id="{C59B968A-9DF7-4CFB-B798-DB75B0C7FAAB}"/>
              </a:ext>
            </a:extLst>
          </p:cNvPr>
          <p:cNvSpPr/>
          <p:nvPr/>
        </p:nvSpPr>
        <p:spPr>
          <a:xfrm>
            <a:off x="5604433" y="1115116"/>
            <a:ext cx="2218018" cy="619034"/>
          </a:xfrm>
          <a:prstGeom prst="chevron">
            <a:avLst/>
          </a:prstGeom>
          <a:solidFill>
            <a:srgbClr val="00B050"/>
          </a:solidFill>
          <a:ln w="25400" cap="flat" cmpd="sng" algn="ctr">
            <a:solidFill>
              <a:srgbClr val="006600"/>
            </a:solidFill>
            <a:prstDash val="solid"/>
          </a:ln>
          <a:effectLst/>
        </p:spPr>
        <p:txBody>
          <a:bodyPr anchor="ctr"/>
          <a:lstStyle/>
          <a:p>
            <a:pPr algn="ctr" defTabSz="685800">
              <a:defRPr/>
            </a:pPr>
            <a:r>
              <a:rPr lang="en-US" sz="1200" b="1" kern="0" dirty="0">
                <a:solidFill>
                  <a:prstClr val="white"/>
                </a:solidFill>
                <a:latin typeface="Calibri"/>
                <a:sym typeface="Arial"/>
              </a:rPr>
              <a:t>Implementation</a:t>
            </a:r>
            <a:endParaRPr lang="en-US" sz="1050" b="1" kern="0" dirty="0">
              <a:solidFill>
                <a:prstClr val="white"/>
              </a:solidFill>
              <a:latin typeface="Calibri"/>
              <a:sym typeface="Arial"/>
            </a:endParaRPr>
          </a:p>
        </p:txBody>
      </p:sp>
      <p:sp>
        <p:nvSpPr>
          <p:cNvPr id="49" name="Arrow: Chevron 48">
            <a:extLst>
              <a:ext uri="{FF2B5EF4-FFF2-40B4-BE49-F238E27FC236}">
                <a16:creationId xmlns="" xmlns:a16="http://schemas.microsoft.com/office/drawing/2014/main" id="{1AC6DDA5-7768-4469-9486-E29FD48B7F16}"/>
              </a:ext>
            </a:extLst>
          </p:cNvPr>
          <p:cNvSpPr/>
          <p:nvPr/>
        </p:nvSpPr>
        <p:spPr>
          <a:xfrm>
            <a:off x="7629178" y="1117483"/>
            <a:ext cx="1298318" cy="619034"/>
          </a:xfrm>
          <a:prstGeom prst="chevron">
            <a:avLst/>
          </a:prstGeom>
          <a:solidFill>
            <a:srgbClr val="9900FF"/>
          </a:solidFill>
          <a:ln w="25400" cap="flat" cmpd="sng" algn="ctr">
            <a:solidFill>
              <a:srgbClr val="660066"/>
            </a:solidFill>
            <a:prstDash val="solid"/>
          </a:ln>
          <a:effectLst/>
        </p:spPr>
        <p:txBody>
          <a:bodyPr anchor="ctr"/>
          <a:lstStyle/>
          <a:p>
            <a:pPr algn="ctr" defTabSz="685800">
              <a:defRPr/>
            </a:pPr>
            <a:r>
              <a:rPr lang="en-US" sz="1200" b="1" kern="0" dirty="0">
                <a:solidFill>
                  <a:prstClr val="white"/>
                </a:solidFill>
                <a:latin typeface="Calibri"/>
                <a:sym typeface="Arial"/>
              </a:rPr>
              <a:t>Results</a:t>
            </a:r>
            <a:endParaRPr lang="en-US" sz="1350" b="1" kern="0" dirty="0">
              <a:solidFill>
                <a:prstClr val="white"/>
              </a:solidFill>
              <a:latin typeface="Calibri"/>
              <a:sym typeface="Arial"/>
            </a:endParaRPr>
          </a:p>
        </p:txBody>
      </p:sp>
      <p:sp>
        <p:nvSpPr>
          <p:cNvPr id="50" name="Arrow: Up-Down 49">
            <a:extLst>
              <a:ext uri="{FF2B5EF4-FFF2-40B4-BE49-F238E27FC236}">
                <a16:creationId xmlns="" xmlns:a16="http://schemas.microsoft.com/office/drawing/2014/main" id="{C14AF1BB-83C7-4480-8B2A-047F937557E9}"/>
              </a:ext>
            </a:extLst>
          </p:cNvPr>
          <p:cNvSpPr/>
          <p:nvPr/>
        </p:nvSpPr>
        <p:spPr>
          <a:xfrm>
            <a:off x="764857" y="2507076"/>
            <a:ext cx="283546" cy="343348"/>
          </a:xfrm>
          <a:prstGeom prst="upDownArrow">
            <a:avLst/>
          </a:prstGeom>
          <a:solidFill>
            <a:sysClr val="window" lastClr="FFFFFF"/>
          </a:solidFill>
          <a:ln w="25400" cap="flat" cmpd="sng" algn="ctr">
            <a:solidFill>
              <a:srgbClr val="33B1E3"/>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1" name="Arrow: Right 50">
            <a:extLst>
              <a:ext uri="{FF2B5EF4-FFF2-40B4-BE49-F238E27FC236}">
                <a16:creationId xmlns="" xmlns:a16="http://schemas.microsoft.com/office/drawing/2014/main" id="{47ACF2ED-A07F-4E49-822D-E1728CC40C4A}"/>
              </a:ext>
            </a:extLst>
          </p:cNvPr>
          <p:cNvSpPr/>
          <p:nvPr/>
        </p:nvSpPr>
        <p:spPr>
          <a:xfrm>
            <a:off x="1429302" y="3066200"/>
            <a:ext cx="171981" cy="228928"/>
          </a:xfrm>
          <a:prstGeom prst="rightArrow">
            <a:avLst/>
          </a:prstGeom>
          <a:solidFill>
            <a:sysClr val="window" lastClr="FFFFFF"/>
          </a:solidFill>
          <a:ln w="25400" cap="flat" cmpd="sng" algn="ctr">
            <a:solidFill>
              <a:srgbClr val="33B1E3"/>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2" name="Arrow: Right 51">
            <a:extLst>
              <a:ext uri="{FF2B5EF4-FFF2-40B4-BE49-F238E27FC236}">
                <a16:creationId xmlns="" xmlns:a16="http://schemas.microsoft.com/office/drawing/2014/main" id="{2D4250DF-4706-4F3F-9562-D09A799A3B81}"/>
              </a:ext>
            </a:extLst>
          </p:cNvPr>
          <p:cNvSpPr/>
          <p:nvPr/>
        </p:nvSpPr>
        <p:spPr>
          <a:xfrm>
            <a:off x="2448575" y="3066200"/>
            <a:ext cx="172471" cy="202012"/>
          </a:xfrm>
          <a:prstGeom prst="rightArrow">
            <a:avLst/>
          </a:prstGeom>
          <a:solidFill>
            <a:sysClr val="window" lastClr="FFFFFF"/>
          </a:solidFill>
          <a:ln w="25400" cap="flat" cmpd="sng" algn="ctr">
            <a:solidFill>
              <a:srgbClr val="FF0000"/>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3" name="Arrow: Right 52">
            <a:extLst>
              <a:ext uri="{FF2B5EF4-FFF2-40B4-BE49-F238E27FC236}">
                <a16:creationId xmlns="" xmlns:a16="http://schemas.microsoft.com/office/drawing/2014/main" id="{0987910B-4346-4A49-9828-61373B813A58}"/>
              </a:ext>
            </a:extLst>
          </p:cNvPr>
          <p:cNvSpPr/>
          <p:nvPr/>
        </p:nvSpPr>
        <p:spPr>
          <a:xfrm>
            <a:off x="3487515" y="3054102"/>
            <a:ext cx="172471" cy="202012"/>
          </a:xfrm>
          <a:prstGeom prst="rightArrow">
            <a:avLst/>
          </a:prstGeom>
          <a:solidFill>
            <a:sysClr val="window" lastClr="FFFFFF"/>
          </a:solidFill>
          <a:ln w="25400" cap="flat" cmpd="sng" algn="ctr">
            <a:solidFill>
              <a:srgbClr val="FF0000"/>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4" name="Arrow: Right 53">
            <a:extLst>
              <a:ext uri="{FF2B5EF4-FFF2-40B4-BE49-F238E27FC236}">
                <a16:creationId xmlns="" xmlns:a16="http://schemas.microsoft.com/office/drawing/2014/main" id="{DE246798-1174-4DFD-B19F-9CA12A8CFB0A}"/>
              </a:ext>
            </a:extLst>
          </p:cNvPr>
          <p:cNvSpPr/>
          <p:nvPr/>
        </p:nvSpPr>
        <p:spPr>
          <a:xfrm>
            <a:off x="4512371" y="3066200"/>
            <a:ext cx="172471" cy="202012"/>
          </a:xfrm>
          <a:prstGeom prst="rightArrow">
            <a:avLst/>
          </a:prstGeom>
          <a:solidFill>
            <a:sysClr val="window" lastClr="FFFFFF"/>
          </a:solidFill>
          <a:ln w="25400" cap="flat" cmpd="sng" algn="ctr">
            <a:solidFill>
              <a:srgbClr val="FF0000"/>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5" name="Arrow: Right 54">
            <a:extLst>
              <a:ext uri="{FF2B5EF4-FFF2-40B4-BE49-F238E27FC236}">
                <a16:creationId xmlns="" xmlns:a16="http://schemas.microsoft.com/office/drawing/2014/main" id="{B849F349-6065-478C-8A5F-6873C0A3B51E}"/>
              </a:ext>
            </a:extLst>
          </p:cNvPr>
          <p:cNvSpPr/>
          <p:nvPr/>
        </p:nvSpPr>
        <p:spPr>
          <a:xfrm>
            <a:off x="5548929" y="3079657"/>
            <a:ext cx="172471" cy="202012"/>
          </a:xfrm>
          <a:prstGeom prst="rightArrow">
            <a:avLst/>
          </a:prstGeom>
          <a:solidFill>
            <a:sysClr val="window" lastClr="FFFFFF"/>
          </a:solidFill>
          <a:ln w="25400" cap="flat" cmpd="sng" algn="ctr">
            <a:solidFill>
              <a:srgbClr val="FF0000"/>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6" name="Arrow: Right 55">
            <a:extLst>
              <a:ext uri="{FF2B5EF4-FFF2-40B4-BE49-F238E27FC236}">
                <a16:creationId xmlns="" xmlns:a16="http://schemas.microsoft.com/office/drawing/2014/main" id="{2073A52F-B93C-4FA6-8FA5-C27D77649F57}"/>
              </a:ext>
            </a:extLst>
          </p:cNvPr>
          <p:cNvSpPr/>
          <p:nvPr/>
        </p:nvSpPr>
        <p:spPr>
          <a:xfrm>
            <a:off x="6581388" y="3059898"/>
            <a:ext cx="172471" cy="202012"/>
          </a:xfrm>
          <a:prstGeom prst="rightArrow">
            <a:avLst/>
          </a:prstGeom>
          <a:solidFill>
            <a:sysClr val="window" lastClr="FFFFFF"/>
          </a:solidFill>
          <a:ln w="25400" cap="flat" cmpd="sng" algn="ctr">
            <a:solidFill>
              <a:srgbClr val="00B050"/>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7" name="Arrow: Right 56">
            <a:extLst>
              <a:ext uri="{FF2B5EF4-FFF2-40B4-BE49-F238E27FC236}">
                <a16:creationId xmlns="" xmlns:a16="http://schemas.microsoft.com/office/drawing/2014/main" id="{A673D7AC-247B-41BF-9835-65A3BCB680A6}"/>
              </a:ext>
            </a:extLst>
          </p:cNvPr>
          <p:cNvSpPr/>
          <p:nvPr/>
        </p:nvSpPr>
        <p:spPr>
          <a:xfrm>
            <a:off x="7640336" y="3054102"/>
            <a:ext cx="172471" cy="202012"/>
          </a:xfrm>
          <a:prstGeom prst="rightArrow">
            <a:avLst/>
          </a:prstGeom>
          <a:solidFill>
            <a:sysClr val="window" lastClr="FFFFFF"/>
          </a:solidFill>
          <a:ln w="25400" cap="flat" cmpd="sng" algn="ctr">
            <a:solidFill>
              <a:srgbClr val="00B050"/>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58" name="Arrow: Bent 57">
            <a:extLst>
              <a:ext uri="{FF2B5EF4-FFF2-40B4-BE49-F238E27FC236}">
                <a16:creationId xmlns="" xmlns:a16="http://schemas.microsoft.com/office/drawing/2014/main" id="{B8C48105-8B83-418B-8D63-9F389CA36E1B}"/>
              </a:ext>
            </a:extLst>
          </p:cNvPr>
          <p:cNvSpPr/>
          <p:nvPr/>
        </p:nvSpPr>
        <p:spPr>
          <a:xfrm rot="10800000">
            <a:off x="1483678" y="3609653"/>
            <a:ext cx="6657134" cy="710311"/>
          </a:xfrm>
          <a:prstGeom prst="bentArrow">
            <a:avLst>
              <a:gd name="adj1" fmla="val 24975"/>
              <a:gd name="adj2" fmla="val 23981"/>
              <a:gd name="adj3" fmla="val 25976"/>
              <a:gd name="adj4" fmla="val 43750"/>
            </a:avLst>
          </a:prstGeom>
          <a:solidFill>
            <a:sysClr val="window" lastClr="FFFFFF"/>
          </a:solidFill>
          <a:ln w="25400" cap="flat" cmpd="sng" algn="ctr">
            <a:solidFill>
              <a:srgbClr val="9900FF"/>
            </a:solidFill>
            <a:prstDash val="solid"/>
          </a:ln>
          <a:effectLst/>
        </p:spPr>
        <p:txBody>
          <a:bodyPr rtlCol="0" anchor="ctr"/>
          <a:lstStyle/>
          <a:p>
            <a:pPr algn="ctr" defTabSz="685800">
              <a:defRPr/>
            </a:pPr>
            <a:endParaRPr lang="en-US" sz="1500" kern="0">
              <a:solidFill>
                <a:srgbClr val="009DDC"/>
              </a:solidFill>
              <a:latin typeface="Calibri"/>
              <a:sym typeface="Arial"/>
            </a:endParaRPr>
          </a:p>
        </p:txBody>
      </p:sp>
      <p:sp>
        <p:nvSpPr>
          <p:cNvPr id="59" name="Arrow: Bent 58">
            <a:extLst>
              <a:ext uri="{FF2B5EF4-FFF2-40B4-BE49-F238E27FC236}">
                <a16:creationId xmlns="" xmlns:a16="http://schemas.microsoft.com/office/drawing/2014/main" id="{5B265280-EBEA-4CAF-9554-192053EBB6C8}"/>
              </a:ext>
            </a:extLst>
          </p:cNvPr>
          <p:cNvSpPr/>
          <p:nvPr/>
        </p:nvSpPr>
        <p:spPr>
          <a:xfrm rot="10800000">
            <a:off x="5336181" y="3609782"/>
            <a:ext cx="3249769" cy="1505016"/>
          </a:xfrm>
          <a:prstGeom prst="bentArrow">
            <a:avLst>
              <a:gd name="adj1" fmla="val 7831"/>
              <a:gd name="adj2" fmla="val 7880"/>
              <a:gd name="adj3" fmla="val 9517"/>
              <a:gd name="adj4" fmla="val 43750"/>
            </a:avLst>
          </a:prstGeom>
          <a:solidFill>
            <a:sysClr val="window" lastClr="FFFFFF"/>
          </a:solidFill>
          <a:ln w="25400" cap="flat" cmpd="sng" algn="ctr">
            <a:solidFill>
              <a:srgbClr val="9900FF"/>
            </a:solidFill>
            <a:prstDash val="solid"/>
          </a:ln>
          <a:effectLst/>
        </p:spPr>
        <p:txBody>
          <a:bodyPr rtlCol="0" anchor="ctr"/>
          <a:lstStyle/>
          <a:p>
            <a:pPr algn="ctr" defTabSz="685800">
              <a:defRPr/>
            </a:pPr>
            <a:endParaRPr lang="en-US" sz="1500" kern="0">
              <a:solidFill>
                <a:srgbClr val="009DDC"/>
              </a:solidFill>
              <a:latin typeface="Calibri"/>
              <a:sym typeface="Arial"/>
            </a:endParaRPr>
          </a:p>
        </p:txBody>
      </p:sp>
      <p:sp>
        <p:nvSpPr>
          <p:cNvPr id="60" name="Arrow: Right 59">
            <a:extLst>
              <a:ext uri="{FF2B5EF4-FFF2-40B4-BE49-F238E27FC236}">
                <a16:creationId xmlns="" xmlns:a16="http://schemas.microsoft.com/office/drawing/2014/main" id="{3C7558CD-D9C8-4C5A-92CA-C8CED8C4D681}"/>
              </a:ext>
            </a:extLst>
          </p:cNvPr>
          <p:cNvSpPr/>
          <p:nvPr/>
        </p:nvSpPr>
        <p:spPr>
          <a:xfrm rot="10800000">
            <a:off x="3368532" y="4875416"/>
            <a:ext cx="689407" cy="239381"/>
          </a:xfrm>
          <a:prstGeom prst="rightArrow">
            <a:avLst>
              <a:gd name="adj1" fmla="val 50000"/>
              <a:gd name="adj2" fmla="val 72992"/>
            </a:avLst>
          </a:prstGeom>
          <a:solidFill>
            <a:sysClr val="window" lastClr="FFFFFF"/>
          </a:solidFill>
          <a:ln w="25400" cap="flat" cmpd="sng" algn="ctr">
            <a:solidFill>
              <a:srgbClr val="FFC000"/>
            </a:solidFill>
            <a:prstDash val="solid"/>
          </a:ln>
          <a:effectLst/>
        </p:spPr>
        <p:txBody>
          <a:bodyPr rtlCol="0" anchor="ctr"/>
          <a:lstStyle/>
          <a:p>
            <a:pPr algn="ctr" defTabSz="685800">
              <a:defRPr/>
            </a:pPr>
            <a:endParaRPr lang="en-US" sz="1500" kern="0">
              <a:solidFill>
                <a:prstClr val="white"/>
              </a:solidFill>
              <a:latin typeface="Calibri"/>
              <a:sym typeface="Arial"/>
            </a:endParaRPr>
          </a:p>
        </p:txBody>
      </p:sp>
      <p:sp>
        <p:nvSpPr>
          <p:cNvPr id="61" name="Arrow: Bent 60">
            <a:extLst>
              <a:ext uri="{FF2B5EF4-FFF2-40B4-BE49-F238E27FC236}">
                <a16:creationId xmlns="" xmlns:a16="http://schemas.microsoft.com/office/drawing/2014/main" id="{C340F8D0-8166-4339-85F7-84DD025F8E3A}"/>
              </a:ext>
            </a:extLst>
          </p:cNvPr>
          <p:cNvSpPr/>
          <p:nvPr/>
        </p:nvSpPr>
        <p:spPr>
          <a:xfrm rot="16200000">
            <a:off x="1302336" y="3977878"/>
            <a:ext cx="510712" cy="1685461"/>
          </a:xfrm>
          <a:prstGeom prst="bentArrow">
            <a:avLst>
              <a:gd name="adj1" fmla="val 26351"/>
              <a:gd name="adj2" fmla="val 33379"/>
              <a:gd name="adj3" fmla="val 31715"/>
              <a:gd name="adj4" fmla="val 53073"/>
            </a:avLst>
          </a:prstGeom>
          <a:solidFill>
            <a:sysClr val="window" lastClr="FFFFFF"/>
          </a:solidFill>
          <a:ln w="25400" cap="flat" cmpd="sng" algn="ctr">
            <a:solidFill>
              <a:srgbClr val="FFC000"/>
            </a:solidFill>
            <a:prstDash val="solid"/>
          </a:ln>
          <a:effectLst/>
        </p:spPr>
        <p:txBody>
          <a:bodyPr rtlCol="0" anchor="ctr"/>
          <a:lstStyle/>
          <a:p>
            <a:pPr algn="ctr" defTabSz="685800">
              <a:defRPr/>
            </a:pPr>
            <a:endParaRPr lang="en-US" sz="1500" kern="0">
              <a:solidFill>
                <a:srgbClr val="009DDC"/>
              </a:solidFill>
              <a:latin typeface="Calibri"/>
              <a:sym typeface="Arial"/>
            </a:endParaRPr>
          </a:p>
        </p:txBody>
      </p:sp>
      <p:sp>
        <p:nvSpPr>
          <p:cNvPr id="62" name="Arrow: Up-Down 61">
            <a:extLst>
              <a:ext uri="{FF2B5EF4-FFF2-40B4-BE49-F238E27FC236}">
                <a16:creationId xmlns="" xmlns:a16="http://schemas.microsoft.com/office/drawing/2014/main" id="{253001BC-71ED-4880-AF91-2A7F7F4DEA66}"/>
              </a:ext>
            </a:extLst>
          </p:cNvPr>
          <p:cNvSpPr/>
          <p:nvPr/>
        </p:nvSpPr>
        <p:spPr>
          <a:xfrm>
            <a:off x="781392" y="3481188"/>
            <a:ext cx="283546" cy="348092"/>
          </a:xfrm>
          <a:prstGeom prst="upDownArrow">
            <a:avLst/>
          </a:prstGeom>
          <a:solidFill>
            <a:sysClr val="window" lastClr="FFFFFF"/>
          </a:solidFill>
          <a:ln w="25400" cap="flat" cmpd="sng" algn="ctr">
            <a:solidFill>
              <a:srgbClr val="33B1E3"/>
            </a:solidFill>
            <a:prstDash val="solid"/>
          </a:ln>
          <a:effectLst/>
        </p:spPr>
        <p:txBody>
          <a:bodyPr rtlCol="0" anchor="ctr"/>
          <a:lstStyle/>
          <a:p>
            <a:pPr algn="ctr" defTabSz="685800">
              <a:defRPr/>
            </a:pPr>
            <a:endParaRPr lang="en-US" sz="1500" kern="0" dirty="0">
              <a:solidFill>
                <a:prstClr val="white"/>
              </a:solidFill>
              <a:latin typeface="Calibri"/>
              <a:sym typeface="Arial"/>
            </a:endParaRPr>
          </a:p>
        </p:txBody>
      </p:sp>
      <p:sp>
        <p:nvSpPr>
          <p:cNvPr id="5" name="Title 4">
            <a:extLst>
              <a:ext uri="{FF2B5EF4-FFF2-40B4-BE49-F238E27FC236}">
                <a16:creationId xmlns="" xmlns:a16="http://schemas.microsoft.com/office/drawing/2014/main" id="{A9C7A0BB-0439-EB4C-8B8D-21D268E46D6C}"/>
              </a:ext>
            </a:extLst>
          </p:cNvPr>
          <p:cNvSpPr>
            <a:spLocks noGrp="1"/>
          </p:cNvSpPr>
          <p:nvPr>
            <p:ph type="title"/>
          </p:nvPr>
        </p:nvSpPr>
        <p:spPr/>
        <p:txBody>
          <a:bodyPr/>
          <a:lstStyle/>
          <a:p>
            <a:r>
              <a:rPr lang="en-GB" dirty="0"/>
              <a:t>The UNSDCF cycle</a:t>
            </a:r>
          </a:p>
        </p:txBody>
      </p:sp>
      <p:sp>
        <p:nvSpPr>
          <p:cNvPr id="6" name="Footer Placeholder 5">
            <a:extLst>
              <a:ext uri="{FF2B5EF4-FFF2-40B4-BE49-F238E27FC236}">
                <a16:creationId xmlns="" xmlns:a16="http://schemas.microsoft.com/office/drawing/2014/main" id="{CB9CD5DF-A8FD-B74B-B5A1-06FAE40D5DF4}"/>
              </a:ext>
            </a:extLst>
          </p:cNvPr>
          <p:cNvSpPr>
            <a:spLocks noGrp="1"/>
          </p:cNvSpPr>
          <p:nvPr>
            <p:ph type="ftr" sz="quarter" idx="11"/>
          </p:nvPr>
        </p:nvSpPr>
        <p:spPr/>
        <p:txBody>
          <a:bodyPr/>
          <a:lstStyle/>
          <a:p>
            <a:r>
              <a:rPr lang="it-IT" dirty="0"/>
              <a:t>M4|UNCT </a:t>
            </a:r>
            <a:r>
              <a:rPr lang="it-IT" dirty="0" smtClean="0"/>
              <a:t>SWAP Gender </a:t>
            </a:r>
            <a:r>
              <a:rPr lang="it-IT" dirty="0" err="1" smtClean="0"/>
              <a:t>Equality</a:t>
            </a:r>
            <a:r>
              <a:rPr lang="it-IT" dirty="0" smtClean="0"/>
              <a:t> </a:t>
            </a:r>
            <a:r>
              <a:rPr lang="it-IT" dirty="0" err="1"/>
              <a:t>Scorecard</a:t>
            </a:r>
            <a:endParaRPr lang="it-IT" dirty="0"/>
          </a:p>
        </p:txBody>
      </p:sp>
    </p:spTree>
    <p:extLst>
      <p:ext uri="{BB962C8B-B14F-4D97-AF65-F5344CB8AC3E}">
        <p14:creationId xmlns:p14="http://schemas.microsoft.com/office/powerpoint/2010/main" val="116747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Rounded Corners 22">
            <a:extLst>
              <a:ext uri="{FF2B5EF4-FFF2-40B4-BE49-F238E27FC236}">
                <a16:creationId xmlns="" xmlns:a16="http://schemas.microsoft.com/office/drawing/2014/main" id="{F0200E76-E779-41F6-BDEA-22BD254B5EBD}"/>
              </a:ext>
            </a:extLst>
          </p:cNvPr>
          <p:cNvSpPr/>
          <p:nvPr/>
        </p:nvSpPr>
        <p:spPr>
          <a:xfrm>
            <a:off x="66576" y="1518806"/>
            <a:ext cx="2066452" cy="990600"/>
          </a:xfrm>
          <a:prstGeom prst="roundRect">
            <a:avLst/>
          </a:prstGeom>
          <a:solidFill>
            <a:sysClr val="window" lastClr="FFFFFF"/>
          </a:solidFill>
          <a:ln w="25400" cap="flat" cmpd="sng" algn="ctr">
            <a:solidFill>
              <a:srgbClr val="33B1E3"/>
            </a:solidFill>
            <a:prstDash val="solid"/>
          </a:ln>
          <a:effectLst/>
        </p:spPr>
        <p:txBody>
          <a:bodyPr rtlCol="0" anchor="ctr"/>
          <a:lstStyle/>
          <a:p>
            <a:pPr marL="128588" indent="-128588" algn="ctr" defTabSz="685800">
              <a:buFont typeface="Arial" panose="020B0604020202020204" pitchFamily="34" charset="0"/>
              <a:buChar char="•"/>
              <a:defRPr/>
            </a:pPr>
            <a:endParaRPr lang="en-US" sz="825" b="1" kern="0" dirty="0">
              <a:solidFill>
                <a:srgbClr val="D8D8D8">
                  <a:lumMod val="10000"/>
                </a:srgbClr>
              </a:solidFill>
              <a:latin typeface="Calibri"/>
              <a:sym typeface="Arial"/>
            </a:endParaRPr>
          </a:p>
          <a:p>
            <a:pPr marL="128588" indent="-128588" algn="ctr" defTabSz="685800">
              <a:buFont typeface="Arial" panose="020B0604020202020204" pitchFamily="34" charset="0"/>
              <a:buChar char="•"/>
              <a:defRPr/>
            </a:pPr>
            <a:r>
              <a:rPr lang="en-US" sz="900" b="1" kern="0" dirty="0">
                <a:solidFill>
                  <a:srgbClr val="D8D8D8">
                    <a:lumMod val="10000"/>
                  </a:srgbClr>
                </a:solidFill>
                <a:latin typeface="Calibri"/>
                <a:sym typeface="Arial"/>
              </a:rPr>
              <a:t>Gender analysis of key national development plans</a:t>
            </a:r>
          </a:p>
          <a:p>
            <a:pPr algn="ctr" defTabSz="685800">
              <a:defRPr/>
            </a:pPr>
            <a:endParaRPr lang="en-US" sz="750" b="1" kern="0" dirty="0">
              <a:solidFill>
                <a:srgbClr val="D8D8D8">
                  <a:lumMod val="10000"/>
                </a:srgbClr>
              </a:solidFill>
              <a:latin typeface="Calibri"/>
              <a:sym typeface="Arial"/>
            </a:endParaRPr>
          </a:p>
        </p:txBody>
      </p:sp>
      <p:sp>
        <p:nvSpPr>
          <p:cNvPr id="24" name="Rectangle: Rounded Corners 23">
            <a:extLst>
              <a:ext uri="{FF2B5EF4-FFF2-40B4-BE49-F238E27FC236}">
                <a16:creationId xmlns="" xmlns:a16="http://schemas.microsoft.com/office/drawing/2014/main" id="{46CF6230-F81C-4559-A333-29FA58D1159F}"/>
              </a:ext>
            </a:extLst>
          </p:cNvPr>
          <p:cNvSpPr/>
          <p:nvPr/>
        </p:nvSpPr>
        <p:spPr>
          <a:xfrm>
            <a:off x="66576" y="2577263"/>
            <a:ext cx="1999875" cy="890822"/>
          </a:xfrm>
          <a:prstGeom prst="roundRect">
            <a:avLst/>
          </a:prstGeom>
          <a:solidFill>
            <a:sysClr val="window" lastClr="FFFFFF"/>
          </a:solidFill>
          <a:ln w="25400" cap="flat" cmpd="sng" algn="ctr">
            <a:solidFill>
              <a:srgbClr val="33B1E3"/>
            </a:solidFill>
            <a:prstDash val="solid"/>
          </a:ln>
          <a:effectLst/>
        </p:spPr>
        <p:txBody>
          <a:bodyPr rtlCol="0" anchor="ctr"/>
          <a:lstStyle/>
          <a:p>
            <a:pPr marL="128588" indent="-128588" algn="ctr" defTabSz="685800">
              <a:buFont typeface="Arial" panose="020B0604020202020204" pitchFamily="34" charset="0"/>
              <a:buChar char="•"/>
              <a:defRPr/>
            </a:pPr>
            <a:r>
              <a:rPr lang="en-US" sz="900" b="1" kern="0" dirty="0">
                <a:solidFill>
                  <a:srgbClr val="D8D8D8">
                    <a:lumMod val="10000"/>
                  </a:srgbClr>
                </a:solidFill>
                <a:latin typeface="Calibri"/>
                <a:sym typeface="Arial"/>
              </a:rPr>
              <a:t>Gender Equality </a:t>
            </a:r>
            <a:r>
              <a:rPr lang="en-US" sz="900" b="1" kern="0" dirty="0" err="1">
                <a:solidFill>
                  <a:srgbClr val="D8D8D8">
                    <a:lumMod val="10000"/>
                  </a:srgbClr>
                </a:solidFill>
                <a:latin typeface="Calibri"/>
                <a:sym typeface="Arial"/>
              </a:rPr>
              <a:t>Profile</a:t>
            </a:r>
            <a:r>
              <a:rPr lang="en-US" sz="900" b="1" kern="0" dirty="0">
                <a:solidFill>
                  <a:srgbClr val="D8D8D8">
                    <a:lumMod val="10000"/>
                  </a:srgbClr>
                </a:solidFill>
                <a:latin typeface="Calibri"/>
                <a:sym typeface="Arial"/>
              </a:rPr>
              <a:t> (sex disaggregated data and analysis)</a:t>
            </a:r>
          </a:p>
          <a:p>
            <a:pPr marL="128588" indent="-128588" algn="ctr" defTabSz="685800">
              <a:buFont typeface="Arial" panose="020B0604020202020204" pitchFamily="34" charset="0"/>
              <a:buChar char="•"/>
              <a:defRPr/>
            </a:pPr>
            <a:r>
              <a:rPr lang="en-US" sz="900" b="1" kern="0" dirty="0">
                <a:solidFill>
                  <a:srgbClr val="D8D8D8">
                    <a:lumMod val="10000"/>
                  </a:srgbClr>
                </a:solidFill>
                <a:latin typeface="Calibri"/>
                <a:sym typeface="Arial"/>
              </a:rPr>
              <a:t>Conflict analysis (as appropriate)</a:t>
            </a:r>
          </a:p>
          <a:p>
            <a:pPr marL="128588" indent="-128588" algn="ctr" defTabSz="685800">
              <a:buFont typeface="Arial" panose="020B0604020202020204" pitchFamily="34" charset="0"/>
              <a:buChar char="•"/>
              <a:defRPr/>
            </a:pPr>
            <a:r>
              <a:rPr lang="en-US" sz="900" b="1" kern="0" dirty="0">
                <a:solidFill>
                  <a:srgbClr val="D8D8D8">
                    <a:lumMod val="10000"/>
                  </a:srgbClr>
                </a:solidFill>
                <a:latin typeface="Calibri"/>
                <a:sym typeface="Arial"/>
              </a:rPr>
              <a:t>Inclusive participation of CSO (LNOB)</a:t>
            </a:r>
          </a:p>
        </p:txBody>
      </p:sp>
      <p:sp>
        <p:nvSpPr>
          <p:cNvPr id="25" name="Rectangle: Rounded Corners 24">
            <a:extLst>
              <a:ext uri="{FF2B5EF4-FFF2-40B4-BE49-F238E27FC236}">
                <a16:creationId xmlns="" xmlns:a16="http://schemas.microsoft.com/office/drawing/2014/main" id="{DE4CBA34-99EA-44F9-80D0-C593F6AD6EF0}"/>
              </a:ext>
            </a:extLst>
          </p:cNvPr>
          <p:cNvSpPr/>
          <p:nvPr/>
        </p:nvSpPr>
        <p:spPr>
          <a:xfrm>
            <a:off x="66577" y="3645478"/>
            <a:ext cx="2066450" cy="969818"/>
          </a:xfrm>
          <a:prstGeom prst="roundRect">
            <a:avLst/>
          </a:prstGeom>
          <a:solidFill>
            <a:sysClr val="window" lastClr="FFFFFF"/>
          </a:solidFill>
          <a:ln w="25400" cap="flat" cmpd="sng" algn="ctr">
            <a:solidFill>
              <a:srgbClr val="33B1E3"/>
            </a:solidFill>
            <a:prstDash val="solid"/>
          </a:ln>
          <a:effectLst/>
        </p:spPr>
        <p:txBody>
          <a:bodyPr rtlCol="0" anchor="ctr"/>
          <a:lstStyle/>
          <a:p>
            <a:pPr marL="128588" indent="-128588" algn="ctr" defTabSz="685800">
              <a:buFont typeface="Arial" panose="020B0604020202020204" pitchFamily="34" charset="0"/>
              <a:buChar char="•"/>
              <a:defRPr/>
            </a:pPr>
            <a:r>
              <a:rPr lang="en-US" sz="900" b="1" kern="0" dirty="0">
                <a:solidFill>
                  <a:srgbClr val="D8D8D8">
                    <a:lumMod val="10000"/>
                  </a:srgbClr>
                </a:solidFill>
                <a:latin typeface="Calibri"/>
                <a:sym typeface="Arial"/>
              </a:rPr>
              <a:t>BPFA+25 national reports</a:t>
            </a:r>
          </a:p>
          <a:p>
            <a:pPr marL="128588" indent="-128588" algn="ctr" defTabSz="685800">
              <a:buFont typeface="Arial" panose="020B0604020202020204" pitchFamily="34" charset="0"/>
              <a:buChar char="•"/>
              <a:defRPr/>
            </a:pPr>
            <a:r>
              <a:rPr lang="en-US" sz="900" b="1" kern="0" dirty="0">
                <a:solidFill>
                  <a:srgbClr val="D8D8D8">
                    <a:lumMod val="10000"/>
                  </a:srgbClr>
                </a:solidFill>
                <a:latin typeface="Calibri"/>
                <a:sym typeface="Arial"/>
              </a:rPr>
              <a:t>Thematic KP, research reports, qualitative data, etc.</a:t>
            </a:r>
          </a:p>
          <a:p>
            <a:pPr marL="128588" indent="-128588" algn="ctr" defTabSz="685800">
              <a:buFont typeface="Arial" panose="020B0604020202020204" pitchFamily="34" charset="0"/>
              <a:buChar char="•"/>
              <a:defRPr/>
            </a:pPr>
            <a:r>
              <a:rPr lang="en-US" sz="900" b="1" kern="0" dirty="0">
                <a:solidFill>
                  <a:srgbClr val="D8D8D8">
                    <a:lumMod val="10000"/>
                  </a:srgbClr>
                </a:solidFill>
                <a:latin typeface="Calibri"/>
                <a:sym typeface="Arial"/>
              </a:rPr>
              <a:t>Flagship reports (Progress, etc.)</a:t>
            </a:r>
            <a:endParaRPr lang="en-US" sz="788" b="1" kern="0" dirty="0">
              <a:solidFill>
                <a:srgbClr val="D8D8D8">
                  <a:lumMod val="10000"/>
                </a:srgbClr>
              </a:solidFill>
              <a:latin typeface="Calibri"/>
              <a:sym typeface="Arial"/>
            </a:endParaRPr>
          </a:p>
        </p:txBody>
      </p:sp>
      <p:sp>
        <p:nvSpPr>
          <p:cNvPr id="26" name="Rectangle: Rounded Corners 25">
            <a:extLst>
              <a:ext uri="{FF2B5EF4-FFF2-40B4-BE49-F238E27FC236}">
                <a16:creationId xmlns="" xmlns:a16="http://schemas.microsoft.com/office/drawing/2014/main" id="{DC0CB48D-7A8E-4CE2-BBF2-720F7BB00A0D}"/>
              </a:ext>
            </a:extLst>
          </p:cNvPr>
          <p:cNvSpPr/>
          <p:nvPr/>
        </p:nvSpPr>
        <p:spPr>
          <a:xfrm>
            <a:off x="2206166" y="2592278"/>
            <a:ext cx="1073533" cy="890822"/>
          </a:xfrm>
          <a:prstGeom prst="roundRect">
            <a:avLst/>
          </a:prstGeom>
          <a:solidFill>
            <a:sysClr val="window" lastClr="FFFFFF"/>
          </a:solidFill>
          <a:ln w="25400" cap="flat" cmpd="sng" algn="ctr">
            <a:solidFill>
              <a:srgbClr val="FF0000"/>
            </a:solidFill>
            <a:prstDash val="solid"/>
          </a:ln>
          <a:effectLst/>
        </p:spPr>
        <p:txBody>
          <a:bodyPr rtlCol="0" anchor="ctr"/>
          <a:lstStyle/>
          <a:p>
            <a:pPr algn="ctr" defTabSz="685800">
              <a:defRPr/>
            </a:pPr>
            <a:r>
              <a:rPr lang="en-US" sz="900" b="1" kern="0" dirty="0">
                <a:solidFill>
                  <a:srgbClr val="D8D8D8">
                    <a:lumMod val="10000"/>
                  </a:srgbClr>
                </a:solidFill>
                <a:latin typeface="Calibri"/>
                <a:sym typeface="Arial"/>
              </a:rPr>
              <a:t>Mainstreaming Gender in </a:t>
            </a:r>
            <a:r>
              <a:rPr lang="en-US" sz="900" b="1" kern="0" dirty="0" err="1">
                <a:solidFill>
                  <a:srgbClr val="D8D8D8">
                    <a:lumMod val="10000"/>
                  </a:srgbClr>
                </a:solidFill>
                <a:latin typeface="Calibri"/>
                <a:sym typeface="Arial"/>
              </a:rPr>
              <a:t>ToC</a:t>
            </a:r>
            <a:r>
              <a:rPr lang="en-US" sz="900" b="1" kern="0" dirty="0">
                <a:solidFill>
                  <a:srgbClr val="D8D8D8">
                    <a:lumMod val="10000"/>
                  </a:srgbClr>
                </a:solidFill>
                <a:latin typeface="Calibri"/>
                <a:sym typeface="Arial"/>
              </a:rPr>
              <a:t>, CF outcomes/outputs/indicators</a:t>
            </a:r>
          </a:p>
        </p:txBody>
      </p:sp>
      <p:sp>
        <p:nvSpPr>
          <p:cNvPr id="27" name="Rectangle: Rounded Corners 26">
            <a:extLst>
              <a:ext uri="{FF2B5EF4-FFF2-40B4-BE49-F238E27FC236}">
                <a16:creationId xmlns="" xmlns:a16="http://schemas.microsoft.com/office/drawing/2014/main" id="{FC3FEC18-F04B-405C-9F9D-EEBDE798FD45}"/>
              </a:ext>
            </a:extLst>
          </p:cNvPr>
          <p:cNvSpPr/>
          <p:nvPr/>
        </p:nvSpPr>
        <p:spPr>
          <a:xfrm>
            <a:off x="3388172" y="2587703"/>
            <a:ext cx="951336" cy="899819"/>
          </a:xfrm>
          <a:prstGeom prst="roundRect">
            <a:avLst/>
          </a:prstGeom>
          <a:solidFill>
            <a:sysClr val="window" lastClr="FFFFFF"/>
          </a:solidFill>
          <a:ln w="25400" cap="flat" cmpd="sng" algn="ctr">
            <a:solidFill>
              <a:srgbClr val="FF0000"/>
            </a:solidFill>
            <a:prstDash val="solid"/>
          </a:ln>
          <a:effectLst/>
        </p:spPr>
        <p:txBody>
          <a:bodyPr rtlCol="0" anchor="ctr"/>
          <a:lstStyle/>
          <a:p>
            <a:pPr algn="ctr" defTabSz="685800">
              <a:defRPr/>
            </a:pPr>
            <a:r>
              <a:rPr lang="en-US" sz="900" b="1" kern="0" dirty="0">
                <a:solidFill>
                  <a:srgbClr val="D8D8D8">
                    <a:lumMod val="10000"/>
                  </a:srgbClr>
                </a:solidFill>
                <a:latin typeface="Calibri"/>
                <a:sym typeface="Arial"/>
              </a:rPr>
              <a:t>UN  Women collaborative advantage and gender expertise</a:t>
            </a:r>
          </a:p>
        </p:txBody>
      </p:sp>
      <p:sp>
        <p:nvSpPr>
          <p:cNvPr id="33" name="Rectangle: Rounded Corners 32">
            <a:extLst>
              <a:ext uri="{FF2B5EF4-FFF2-40B4-BE49-F238E27FC236}">
                <a16:creationId xmlns="" xmlns:a16="http://schemas.microsoft.com/office/drawing/2014/main" id="{C0CA6066-DBA2-48F1-9CCB-835B59E0C6E0}"/>
              </a:ext>
            </a:extLst>
          </p:cNvPr>
          <p:cNvSpPr/>
          <p:nvPr/>
        </p:nvSpPr>
        <p:spPr>
          <a:xfrm>
            <a:off x="6461476" y="2578623"/>
            <a:ext cx="1020056" cy="905837"/>
          </a:xfrm>
          <a:prstGeom prst="roundRect">
            <a:avLst/>
          </a:prstGeom>
          <a:solidFill>
            <a:sysClr val="window" lastClr="FFFFFF"/>
          </a:solidFill>
          <a:ln w="25400" cap="flat" cmpd="sng" algn="ctr">
            <a:solidFill>
              <a:srgbClr val="00B050"/>
            </a:solidFill>
            <a:prstDash val="solid"/>
          </a:ln>
          <a:effectLst/>
        </p:spPr>
        <p:txBody>
          <a:bodyPr rtlCol="0" anchor="ctr"/>
          <a:lstStyle/>
          <a:p>
            <a:pPr algn="ctr" defTabSz="685800">
              <a:defRPr/>
            </a:pPr>
            <a:r>
              <a:rPr lang="en-US" sz="900" b="1" kern="0" dirty="0">
                <a:solidFill>
                  <a:srgbClr val="D8D8D8">
                    <a:lumMod val="10000"/>
                  </a:srgbClr>
                </a:solidFill>
                <a:latin typeface="Calibri"/>
                <a:sym typeface="Arial"/>
              </a:rPr>
              <a:t>Gender mainstreaming in joint work plans and joint programmes</a:t>
            </a:r>
          </a:p>
        </p:txBody>
      </p:sp>
      <p:sp>
        <p:nvSpPr>
          <p:cNvPr id="35" name="Rectangle: Rounded Corners 34">
            <a:extLst>
              <a:ext uri="{FF2B5EF4-FFF2-40B4-BE49-F238E27FC236}">
                <a16:creationId xmlns="" xmlns:a16="http://schemas.microsoft.com/office/drawing/2014/main" id="{15522EE0-55CC-4598-B974-B645DA671371}"/>
              </a:ext>
            </a:extLst>
          </p:cNvPr>
          <p:cNvSpPr/>
          <p:nvPr/>
        </p:nvSpPr>
        <p:spPr>
          <a:xfrm>
            <a:off x="7538596" y="2593501"/>
            <a:ext cx="951336" cy="905837"/>
          </a:xfrm>
          <a:prstGeom prst="roundRect">
            <a:avLst/>
          </a:prstGeom>
          <a:solidFill>
            <a:sysClr val="window" lastClr="FFFFFF"/>
          </a:solidFill>
          <a:ln w="25400" cap="flat" cmpd="sng" algn="ctr">
            <a:solidFill>
              <a:srgbClr val="9900FF"/>
            </a:solidFill>
            <a:prstDash val="solid"/>
          </a:ln>
          <a:effectLst/>
        </p:spPr>
        <p:txBody>
          <a:bodyPr rtlCol="0" anchor="ctr"/>
          <a:lstStyle/>
          <a:p>
            <a:pPr algn="ctr" defTabSz="685800">
              <a:defRPr/>
            </a:pPr>
            <a:r>
              <a:rPr lang="en-US" sz="900" b="1" kern="0" dirty="0">
                <a:solidFill>
                  <a:srgbClr val="D8D8D8">
                    <a:lumMod val="10000"/>
                  </a:srgbClr>
                </a:solidFill>
                <a:latin typeface="Calibri"/>
                <a:sym typeface="Arial"/>
              </a:rPr>
              <a:t>UNCT SWAP Score Card</a:t>
            </a:r>
          </a:p>
        </p:txBody>
      </p:sp>
      <p:sp>
        <p:nvSpPr>
          <p:cNvPr id="36" name="TextBox 35">
            <a:extLst>
              <a:ext uri="{FF2B5EF4-FFF2-40B4-BE49-F238E27FC236}">
                <a16:creationId xmlns="" xmlns:a16="http://schemas.microsoft.com/office/drawing/2014/main" id="{CD5B6575-4D8B-44F7-BD22-80A3D5EFE321}"/>
              </a:ext>
            </a:extLst>
          </p:cNvPr>
          <p:cNvSpPr txBox="1"/>
          <p:nvPr/>
        </p:nvSpPr>
        <p:spPr>
          <a:xfrm>
            <a:off x="3489054" y="3752889"/>
            <a:ext cx="1869256" cy="230832"/>
          </a:xfrm>
          <a:prstGeom prst="rect">
            <a:avLst/>
          </a:prstGeom>
          <a:noFill/>
        </p:spPr>
        <p:txBody>
          <a:bodyPr wrap="square" rtlCol="0">
            <a:spAutoFit/>
          </a:bodyPr>
          <a:lstStyle/>
          <a:p>
            <a:pPr defTabSz="685800">
              <a:defRPr/>
            </a:pPr>
            <a:r>
              <a:rPr lang="en-US" sz="900" b="1" kern="0" dirty="0">
                <a:solidFill>
                  <a:srgbClr val="000000"/>
                </a:solidFill>
                <a:latin typeface="Arial"/>
                <a:cs typeface="Arial"/>
                <a:sym typeface="Arial"/>
              </a:rPr>
              <a:t>Feedback Loop into new cycle</a:t>
            </a:r>
          </a:p>
        </p:txBody>
      </p:sp>
      <p:sp>
        <p:nvSpPr>
          <p:cNvPr id="37" name="Rectangle: Rounded Corners 36">
            <a:extLst>
              <a:ext uri="{FF2B5EF4-FFF2-40B4-BE49-F238E27FC236}">
                <a16:creationId xmlns="" xmlns:a16="http://schemas.microsoft.com/office/drawing/2014/main" id="{FC3820AA-5487-4C3F-8483-0315FA4631B1}"/>
              </a:ext>
            </a:extLst>
          </p:cNvPr>
          <p:cNvSpPr/>
          <p:nvPr/>
        </p:nvSpPr>
        <p:spPr>
          <a:xfrm>
            <a:off x="2182812" y="4427703"/>
            <a:ext cx="950858" cy="859708"/>
          </a:xfrm>
          <a:prstGeom prst="roundRect">
            <a:avLst/>
          </a:prstGeom>
          <a:solidFill>
            <a:sysClr val="window" lastClr="FFFFFF"/>
          </a:solidFill>
          <a:ln w="25400" cap="flat" cmpd="sng" algn="ctr">
            <a:solidFill>
              <a:srgbClr val="FFC000"/>
            </a:solidFill>
            <a:prstDash val="solid"/>
          </a:ln>
          <a:effectLst/>
        </p:spPr>
        <p:txBody>
          <a:bodyPr rtlCol="0" anchor="ctr"/>
          <a:lstStyle/>
          <a:p>
            <a:pPr algn="ctr" defTabSz="685800">
              <a:defRPr/>
            </a:pPr>
            <a:r>
              <a:rPr lang="en-US" sz="900" b="1" kern="0" dirty="0">
                <a:solidFill>
                  <a:srgbClr val="D8D8D8">
                    <a:lumMod val="10000"/>
                  </a:srgbClr>
                </a:solidFill>
                <a:latin typeface="Calibri"/>
                <a:sym typeface="Arial"/>
              </a:rPr>
              <a:t>Regular follow up on the  management response to evaluation</a:t>
            </a:r>
          </a:p>
        </p:txBody>
      </p:sp>
      <p:sp>
        <p:nvSpPr>
          <p:cNvPr id="38" name="Rectangle: Rounded Corners 37">
            <a:extLst>
              <a:ext uri="{FF2B5EF4-FFF2-40B4-BE49-F238E27FC236}">
                <a16:creationId xmlns="" xmlns:a16="http://schemas.microsoft.com/office/drawing/2014/main" id="{DD223320-BDEA-4FA5-B60C-EEBC9AE0AA57}"/>
              </a:ext>
            </a:extLst>
          </p:cNvPr>
          <p:cNvSpPr/>
          <p:nvPr/>
        </p:nvSpPr>
        <p:spPr>
          <a:xfrm>
            <a:off x="3840330" y="4411590"/>
            <a:ext cx="1253803" cy="859708"/>
          </a:xfrm>
          <a:prstGeom prst="roundRect">
            <a:avLst/>
          </a:prstGeom>
          <a:solidFill>
            <a:sysClr val="window" lastClr="FFFFFF"/>
          </a:solidFill>
          <a:ln w="25400" cap="flat" cmpd="sng" algn="ctr">
            <a:solidFill>
              <a:srgbClr val="FFCD2D"/>
            </a:solidFill>
            <a:prstDash val="solid"/>
          </a:ln>
          <a:effectLst/>
        </p:spPr>
        <p:txBody>
          <a:bodyPr rtlCol="0" anchor="ctr"/>
          <a:lstStyle/>
          <a:p>
            <a:pPr algn="ctr" defTabSz="685800">
              <a:defRPr/>
            </a:pPr>
            <a:r>
              <a:rPr lang="en-US" sz="900" b="1" kern="0" dirty="0">
                <a:solidFill>
                  <a:srgbClr val="D8D8D8">
                    <a:lumMod val="10000"/>
                  </a:srgbClr>
                </a:solidFill>
                <a:latin typeface="Calibri"/>
                <a:sym typeface="Arial"/>
              </a:rPr>
              <a:t>Guidance and expertise on gender sensitive evaluation and management response</a:t>
            </a:r>
          </a:p>
        </p:txBody>
      </p:sp>
      <p:sp>
        <p:nvSpPr>
          <p:cNvPr id="40" name="Arrow: Chevron 39">
            <a:extLst>
              <a:ext uri="{FF2B5EF4-FFF2-40B4-BE49-F238E27FC236}">
                <a16:creationId xmlns="" xmlns:a16="http://schemas.microsoft.com/office/drawing/2014/main" id="{0F4DFABD-E138-40B2-810C-B11A8679037A}"/>
              </a:ext>
            </a:extLst>
          </p:cNvPr>
          <p:cNvSpPr/>
          <p:nvPr/>
        </p:nvSpPr>
        <p:spPr>
          <a:xfrm>
            <a:off x="66577" y="854782"/>
            <a:ext cx="1506602" cy="619034"/>
          </a:xfrm>
          <a:prstGeom prst="chevron">
            <a:avLst/>
          </a:prstGeom>
          <a:solidFill>
            <a:srgbClr val="33B1E3"/>
          </a:solidFill>
          <a:ln w="25400" cap="flat" cmpd="sng" algn="ctr">
            <a:solidFill>
              <a:srgbClr val="009DDC">
                <a:lumMod val="75000"/>
              </a:srgbClr>
            </a:solidFill>
            <a:prstDash val="solid"/>
          </a:ln>
          <a:effectLst/>
        </p:spPr>
        <p:txBody>
          <a:bodyPr anchor="ctr"/>
          <a:lstStyle/>
          <a:p>
            <a:pPr algn="ctr" defTabSz="685800">
              <a:defRPr/>
            </a:pPr>
            <a:r>
              <a:rPr lang="en-US" sz="1500" b="1" kern="0" dirty="0">
                <a:solidFill>
                  <a:prstClr val="white"/>
                </a:solidFill>
                <a:latin typeface="Calibri"/>
                <a:sym typeface="Arial"/>
              </a:rPr>
              <a:t>Analysis</a:t>
            </a:r>
            <a:endParaRPr lang="en-US" sz="788" b="1" kern="0" dirty="0">
              <a:solidFill>
                <a:prstClr val="white"/>
              </a:solidFill>
              <a:latin typeface="Calibri"/>
              <a:sym typeface="Arial"/>
            </a:endParaRPr>
          </a:p>
        </p:txBody>
      </p:sp>
      <p:sp>
        <p:nvSpPr>
          <p:cNvPr id="41" name="Arrow: Chevron 40">
            <a:extLst>
              <a:ext uri="{FF2B5EF4-FFF2-40B4-BE49-F238E27FC236}">
                <a16:creationId xmlns="" xmlns:a16="http://schemas.microsoft.com/office/drawing/2014/main" id="{B1B3A08C-4264-410A-A1BE-F6F132A385D5}"/>
              </a:ext>
            </a:extLst>
          </p:cNvPr>
          <p:cNvSpPr/>
          <p:nvPr/>
        </p:nvSpPr>
        <p:spPr>
          <a:xfrm>
            <a:off x="1324544" y="854782"/>
            <a:ext cx="4394801" cy="619034"/>
          </a:xfrm>
          <a:prstGeom prst="chevron">
            <a:avLst/>
          </a:prstGeom>
          <a:solidFill>
            <a:srgbClr val="FF0000"/>
          </a:solidFill>
          <a:ln w="25400" cap="flat" cmpd="sng" algn="ctr">
            <a:solidFill>
              <a:srgbClr val="990000"/>
            </a:solidFill>
            <a:prstDash val="solid"/>
          </a:ln>
          <a:effectLst/>
        </p:spPr>
        <p:txBody>
          <a:bodyPr anchor="ctr"/>
          <a:lstStyle/>
          <a:p>
            <a:pPr algn="ctr" defTabSz="685800">
              <a:defRPr/>
            </a:pPr>
            <a:r>
              <a:rPr lang="en-US" sz="1500" b="1" kern="0" dirty="0">
                <a:solidFill>
                  <a:prstClr val="white"/>
                </a:solidFill>
                <a:latin typeface="Calibri"/>
                <a:sym typeface="Arial"/>
              </a:rPr>
              <a:t>Development of the Cooperation Framework</a:t>
            </a:r>
          </a:p>
        </p:txBody>
      </p:sp>
      <p:sp>
        <p:nvSpPr>
          <p:cNvPr id="42" name="Arrow: Chevron 41">
            <a:extLst>
              <a:ext uri="{FF2B5EF4-FFF2-40B4-BE49-F238E27FC236}">
                <a16:creationId xmlns="" xmlns:a16="http://schemas.microsoft.com/office/drawing/2014/main" id="{994B3866-BA97-495C-9304-3D00EE40F320}"/>
              </a:ext>
            </a:extLst>
          </p:cNvPr>
          <p:cNvSpPr/>
          <p:nvPr/>
        </p:nvSpPr>
        <p:spPr>
          <a:xfrm>
            <a:off x="5470683" y="854325"/>
            <a:ext cx="2218018" cy="619034"/>
          </a:xfrm>
          <a:prstGeom prst="chevron">
            <a:avLst/>
          </a:prstGeom>
          <a:solidFill>
            <a:srgbClr val="00B050"/>
          </a:solidFill>
          <a:ln w="25400" cap="flat" cmpd="sng" algn="ctr">
            <a:solidFill>
              <a:srgbClr val="006600"/>
            </a:solidFill>
            <a:prstDash val="solid"/>
          </a:ln>
          <a:effectLst/>
        </p:spPr>
        <p:txBody>
          <a:bodyPr anchor="ctr"/>
          <a:lstStyle/>
          <a:p>
            <a:pPr algn="ctr" defTabSz="685800">
              <a:defRPr/>
            </a:pPr>
            <a:r>
              <a:rPr lang="en-US" sz="1500" b="1" kern="0" dirty="0">
                <a:solidFill>
                  <a:prstClr val="white"/>
                </a:solidFill>
                <a:latin typeface="Calibri"/>
                <a:sym typeface="Arial"/>
              </a:rPr>
              <a:t>Implementation</a:t>
            </a:r>
            <a:endParaRPr lang="en-US" sz="1350" b="1" kern="0" dirty="0">
              <a:solidFill>
                <a:prstClr val="white"/>
              </a:solidFill>
              <a:latin typeface="Calibri"/>
              <a:sym typeface="Arial"/>
            </a:endParaRPr>
          </a:p>
        </p:txBody>
      </p:sp>
      <p:sp>
        <p:nvSpPr>
          <p:cNvPr id="43" name="Arrow: Chevron 42">
            <a:extLst>
              <a:ext uri="{FF2B5EF4-FFF2-40B4-BE49-F238E27FC236}">
                <a16:creationId xmlns="" xmlns:a16="http://schemas.microsoft.com/office/drawing/2014/main" id="{FB0A1E08-0039-4B64-8533-6265D23A6A16}"/>
              </a:ext>
            </a:extLst>
          </p:cNvPr>
          <p:cNvSpPr/>
          <p:nvPr/>
        </p:nvSpPr>
        <p:spPr>
          <a:xfrm>
            <a:off x="7440434" y="854325"/>
            <a:ext cx="1602972" cy="619034"/>
          </a:xfrm>
          <a:prstGeom prst="chevron">
            <a:avLst>
              <a:gd name="adj" fmla="val 44405"/>
            </a:avLst>
          </a:prstGeom>
          <a:solidFill>
            <a:srgbClr val="9900FF"/>
          </a:solidFill>
          <a:ln w="25400" cap="flat" cmpd="sng" algn="ctr">
            <a:solidFill>
              <a:srgbClr val="660066"/>
            </a:solidFill>
            <a:prstDash val="solid"/>
          </a:ln>
          <a:effectLst/>
        </p:spPr>
        <p:txBody>
          <a:bodyPr anchor="ctr"/>
          <a:lstStyle/>
          <a:p>
            <a:pPr algn="ctr" defTabSz="685800">
              <a:defRPr/>
            </a:pPr>
            <a:r>
              <a:rPr lang="en-US" sz="1500" b="1" kern="0" dirty="0">
                <a:solidFill>
                  <a:prstClr val="white"/>
                </a:solidFill>
                <a:latin typeface="Calibri"/>
                <a:sym typeface="Arial"/>
              </a:rPr>
              <a:t>Results</a:t>
            </a:r>
            <a:endParaRPr lang="en-US" sz="1350" b="1" kern="0" dirty="0">
              <a:solidFill>
                <a:prstClr val="white"/>
              </a:solidFill>
              <a:latin typeface="Calibri"/>
              <a:sym typeface="Arial"/>
            </a:endParaRPr>
          </a:p>
        </p:txBody>
      </p:sp>
      <p:sp>
        <p:nvSpPr>
          <p:cNvPr id="44" name="Arrow: Up-Down 43">
            <a:extLst>
              <a:ext uri="{FF2B5EF4-FFF2-40B4-BE49-F238E27FC236}">
                <a16:creationId xmlns="" xmlns:a16="http://schemas.microsoft.com/office/drawing/2014/main" id="{8F497A7F-67B4-407D-AA8D-D18E5A7E7790}"/>
              </a:ext>
            </a:extLst>
          </p:cNvPr>
          <p:cNvSpPr/>
          <p:nvPr/>
        </p:nvSpPr>
        <p:spPr>
          <a:xfrm>
            <a:off x="486430" y="2375985"/>
            <a:ext cx="283546" cy="310813"/>
          </a:xfrm>
          <a:prstGeom prst="upDownArrow">
            <a:avLst/>
          </a:prstGeom>
          <a:solidFill>
            <a:sysClr val="window" lastClr="FFFFFF"/>
          </a:solidFill>
          <a:ln w="25400" cap="flat" cmpd="sng" algn="ctr">
            <a:solidFill>
              <a:srgbClr val="33B1E3"/>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45" name="Arrow: Right 44">
            <a:extLst>
              <a:ext uri="{FF2B5EF4-FFF2-40B4-BE49-F238E27FC236}">
                <a16:creationId xmlns="" xmlns:a16="http://schemas.microsoft.com/office/drawing/2014/main" id="{0EA189B4-3040-4138-8F2F-4EDDF556830A}"/>
              </a:ext>
            </a:extLst>
          </p:cNvPr>
          <p:cNvSpPr/>
          <p:nvPr/>
        </p:nvSpPr>
        <p:spPr>
          <a:xfrm>
            <a:off x="2066451" y="2942107"/>
            <a:ext cx="141216" cy="228928"/>
          </a:xfrm>
          <a:prstGeom prst="rightArrow">
            <a:avLst/>
          </a:prstGeom>
          <a:solidFill>
            <a:sysClr val="window" lastClr="FFFFFF"/>
          </a:solidFill>
          <a:ln w="25400" cap="flat" cmpd="sng" algn="ctr">
            <a:solidFill>
              <a:srgbClr val="33B1E3"/>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47" name="Arrow: Right 46">
            <a:extLst>
              <a:ext uri="{FF2B5EF4-FFF2-40B4-BE49-F238E27FC236}">
                <a16:creationId xmlns="" xmlns:a16="http://schemas.microsoft.com/office/drawing/2014/main" id="{8D04FA2D-861F-4C11-B421-EF8247CECA7B}"/>
              </a:ext>
            </a:extLst>
          </p:cNvPr>
          <p:cNvSpPr/>
          <p:nvPr/>
        </p:nvSpPr>
        <p:spPr>
          <a:xfrm>
            <a:off x="3248457" y="2924982"/>
            <a:ext cx="172471" cy="202012"/>
          </a:xfrm>
          <a:prstGeom prst="rightArrow">
            <a:avLst/>
          </a:prstGeom>
          <a:solidFill>
            <a:sysClr val="window" lastClr="FFFFFF"/>
          </a:solidFill>
          <a:ln w="25400" cap="flat" cmpd="sng" algn="ctr">
            <a:solidFill>
              <a:srgbClr val="FF0000"/>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48" name="Arrow: Right 47">
            <a:extLst>
              <a:ext uri="{FF2B5EF4-FFF2-40B4-BE49-F238E27FC236}">
                <a16:creationId xmlns="" xmlns:a16="http://schemas.microsoft.com/office/drawing/2014/main" id="{95BA6C7F-9763-44C3-B40A-C79FC91CD64C}"/>
              </a:ext>
            </a:extLst>
          </p:cNvPr>
          <p:cNvSpPr/>
          <p:nvPr/>
        </p:nvSpPr>
        <p:spPr>
          <a:xfrm>
            <a:off x="4294761" y="2928650"/>
            <a:ext cx="172471" cy="202012"/>
          </a:xfrm>
          <a:prstGeom prst="rightArrow">
            <a:avLst/>
          </a:prstGeom>
          <a:solidFill>
            <a:sysClr val="window" lastClr="FFFFFF"/>
          </a:solidFill>
          <a:ln w="25400" cap="flat" cmpd="sng" algn="ctr">
            <a:solidFill>
              <a:srgbClr val="FF0000"/>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51" name="Arrow: Right 50">
            <a:extLst>
              <a:ext uri="{FF2B5EF4-FFF2-40B4-BE49-F238E27FC236}">
                <a16:creationId xmlns="" xmlns:a16="http://schemas.microsoft.com/office/drawing/2014/main" id="{0FC2191B-AFB3-4C9E-89FE-51795C7D85A9}"/>
              </a:ext>
            </a:extLst>
          </p:cNvPr>
          <p:cNvSpPr/>
          <p:nvPr/>
        </p:nvSpPr>
        <p:spPr>
          <a:xfrm>
            <a:off x="7422726" y="2916552"/>
            <a:ext cx="172471" cy="202012"/>
          </a:xfrm>
          <a:prstGeom prst="rightArrow">
            <a:avLst/>
          </a:prstGeom>
          <a:solidFill>
            <a:sysClr val="window" lastClr="FFFFFF"/>
          </a:solidFill>
          <a:ln w="25400" cap="flat" cmpd="sng" algn="ctr">
            <a:solidFill>
              <a:srgbClr val="00B050"/>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52" name="Arrow: Bent 51">
            <a:extLst>
              <a:ext uri="{FF2B5EF4-FFF2-40B4-BE49-F238E27FC236}">
                <a16:creationId xmlns="" xmlns:a16="http://schemas.microsoft.com/office/drawing/2014/main" id="{DB3F0B9A-4E7C-4E0E-8CB6-344170AFDE0C}"/>
              </a:ext>
            </a:extLst>
          </p:cNvPr>
          <p:cNvSpPr/>
          <p:nvPr/>
        </p:nvSpPr>
        <p:spPr>
          <a:xfrm rot="10800000">
            <a:off x="2133027" y="3518905"/>
            <a:ext cx="5781263" cy="815708"/>
          </a:xfrm>
          <a:prstGeom prst="bentArrow">
            <a:avLst>
              <a:gd name="adj1" fmla="val 24975"/>
              <a:gd name="adj2" fmla="val 23981"/>
              <a:gd name="adj3" fmla="val 25976"/>
              <a:gd name="adj4" fmla="val 43750"/>
            </a:avLst>
          </a:prstGeom>
          <a:solidFill>
            <a:sysClr val="window" lastClr="FFFFFF"/>
          </a:solidFill>
          <a:ln w="25400" cap="flat" cmpd="sng" algn="ctr">
            <a:solidFill>
              <a:srgbClr val="9900FF"/>
            </a:solidFill>
            <a:prstDash val="solid"/>
          </a:ln>
          <a:effectLst/>
        </p:spPr>
        <p:txBody>
          <a:bodyPr rtlCol="0" anchor="ctr"/>
          <a:lstStyle/>
          <a:p>
            <a:pPr algn="ctr" defTabSz="685800">
              <a:defRPr/>
            </a:pPr>
            <a:endParaRPr lang="en-US" sz="1050" kern="0">
              <a:solidFill>
                <a:srgbClr val="009DDC"/>
              </a:solidFill>
              <a:latin typeface="Calibri"/>
              <a:sym typeface="Arial"/>
            </a:endParaRPr>
          </a:p>
        </p:txBody>
      </p:sp>
      <p:sp>
        <p:nvSpPr>
          <p:cNvPr id="53" name="Arrow: Bent 52">
            <a:extLst>
              <a:ext uri="{FF2B5EF4-FFF2-40B4-BE49-F238E27FC236}">
                <a16:creationId xmlns="" xmlns:a16="http://schemas.microsoft.com/office/drawing/2014/main" id="{E177C96E-D29E-4310-9260-606DC72C2802}"/>
              </a:ext>
            </a:extLst>
          </p:cNvPr>
          <p:cNvSpPr/>
          <p:nvPr/>
        </p:nvSpPr>
        <p:spPr>
          <a:xfrm rot="10800000">
            <a:off x="5118570" y="3518905"/>
            <a:ext cx="3237155" cy="1550498"/>
          </a:xfrm>
          <a:prstGeom prst="bentArrow">
            <a:avLst>
              <a:gd name="adj1" fmla="val 7831"/>
              <a:gd name="adj2" fmla="val 7880"/>
              <a:gd name="adj3" fmla="val 9517"/>
              <a:gd name="adj4" fmla="val 43750"/>
            </a:avLst>
          </a:prstGeom>
          <a:solidFill>
            <a:sysClr val="window" lastClr="FFFFFF"/>
          </a:solidFill>
          <a:ln w="25400" cap="flat" cmpd="sng" algn="ctr">
            <a:solidFill>
              <a:srgbClr val="9900FF"/>
            </a:solidFill>
            <a:prstDash val="solid"/>
          </a:ln>
          <a:effectLst/>
        </p:spPr>
        <p:txBody>
          <a:bodyPr rtlCol="0" anchor="ctr"/>
          <a:lstStyle/>
          <a:p>
            <a:pPr algn="ctr" defTabSz="685800">
              <a:defRPr/>
            </a:pPr>
            <a:endParaRPr lang="en-US" sz="1050" kern="0">
              <a:solidFill>
                <a:srgbClr val="009DDC"/>
              </a:solidFill>
              <a:latin typeface="Calibri"/>
              <a:sym typeface="Arial"/>
            </a:endParaRPr>
          </a:p>
        </p:txBody>
      </p:sp>
      <p:sp>
        <p:nvSpPr>
          <p:cNvPr id="54" name="Arrow: Right 53">
            <a:extLst>
              <a:ext uri="{FF2B5EF4-FFF2-40B4-BE49-F238E27FC236}">
                <a16:creationId xmlns="" xmlns:a16="http://schemas.microsoft.com/office/drawing/2014/main" id="{2AB76036-9945-477F-91EF-4AB79E21D908}"/>
              </a:ext>
            </a:extLst>
          </p:cNvPr>
          <p:cNvSpPr/>
          <p:nvPr/>
        </p:nvSpPr>
        <p:spPr>
          <a:xfrm rot="10800000">
            <a:off x="3155682" y="4830022"/>
            <a:ext cx="684648" cy="239381"/>
          </a:xfrm>
          <a:prstGeom prst="rightArrow">
            <a:avLst>
              <a:gd name="adj1" fmla="val 50000"/>
              <a:gd name="adj2" fmla="val 72992"/>
            </a:avLst>
          </a:prstGeom>
          <a:solidFill>
            <a:sysClr val="window" lastClr="FFFFFF"/>
          </a:solidFill>
          <a:ln w="25400" cap="flat" cmpd="sng" algn="ctr">
            <a:solidFill>
              <a:srgbClr val="FFC000"/>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55" name="Arrow: Bent 54">
            <a:extLst>
              <a:ext uri="{FF2B5EF4-FFF2-40B4-BE49-F238E27FC236}">
                <a16:creationId xmlns="" xmlns:a16="http://schemas.microsoft.com/office/drawing/2014/main" id="{73BEEF69-F37D-4EA6-A0CC-247EB97777DB}"/>
              </a:ext>
            </a:extLst>
          </p:cNvPr>
          <p:cNvSpPr/>
          <p:nvPr/>
        </p:nvSpPr>
        <p:spPr>
          <a:xfrm rot="16200000">
            <a:off x="1073805" y="4039903"/>
            <a:ext cx="510712" cy="1685461"/>
          </a:xfrm>
          <a:prstGeom prst="bentArrow">
            <a:avLst>
              <a:gd name="adj1" fmla="val 26351"/>
              <a:gd name="adj2" fmla="val 33379"/>
              <a:gd name="adj3" fmla="val 31715"/>
              <a:gd name="adj4" fmla="val 53073"/>
            </a:avLst>
          </a:prstGeom>
          <a:solidFill>
            <a:sysClr val="window" lastClr="FFFFFF"/>
          </a:solidFill>
          <a:ln w="25400" cap="flat" cmpd="sng" algn="ctr">
            <a:solidFill>
              <a:srgbClr val="FFC000"/>
            </a:solidFill>
            <a:prstDash val="solid"/>
          </a:ln>
          <a:effectLst/>
        </p:spPr>
        <p:txBody>
          <a:bodyPr rtlCol="0" anchor="ctr"/>
          <a:lstStyle/>
          <a:p>
            <a:pPr algn="ctr" defTabSz="685800">
              <a:defRPr/>
            </a:pPr>
            <a:endParaRPr lang="en-US" sz="1050" kern="0">
              <a:solidFill>
                <a:srgbClr val="009DDC"/>
              </a:solidFill>
              <a:latin typeface="Calibri"/>
              <a:sym typeface="Arial"/>
            </a:endParaRPr>
          </a:p>
        </p:txBody>
      </p:sp>
      <p:sp>
        <p:nvSpPr>
          <p:cNvPr id="56" name="Arrow: Up-Down 55">
            <a:extLst>
              <a:ext uri="{FF2B5EF4-FFF2-40B4-BE49-F238E27FC236}">
                <a16:creationId xmlns="" xmlns:a16="http://schemas.microsoft.com/office/drawing/2014/main" id="{08F82475-6F9B-4517-B45C-226F59A7E894}"/>
              </a:ext>
            </a:extLst>
          </p:cNvPr>
          <p:cNvSpPr/>
          <p:nvPr/>
        </p:nvSpPr>
        <p:spPr>
          <a:xfrm>
            <a:off x="486430" y="3413708"/>
            <a:ext cx="283546" cy="310814"/>
          </a:xfrm>
          <a:prstGeom prst="upDownArrow">
            <a:avLst/>
          </a:prstGeom>
          <a:solidFill>
            <a:sysClr val="window" lastClr="FFFFFF"/>
          </a:solidFill>
          <a:ln w="25400" cap="flat" cmpd="sng" algn="ctr">
            <a:solidFill>
              <a:srgbClr val="33B1E3"/>
            </a:solidFill>
            <a:prstDash val="solid"/>
          </a:ln>
          <a:effectLst/>
        </p:spPr>
        <p:txBody>
          <a:bodyPr rtlCol="0" anchor="ctr"/>
          <a:lstStyle/>
          <a:p>
            <a:pPr algn="ctr" defTabSz="685800">
              <a:defRPr/>
            </a:pPr>
            <a:endParaRPr lang="en-US" sz="1050" kern="0" dirty="0">
              <a:solidFill>
                <a:prstClr val="white"/>
              </a:solidFill>
              <a:latin typeface="Calibri"/>
              <a:sym typeface="Arial"/>
            </a:endParaRPr>
          </a:p>
        </p:txBody>
      </p:sp>
      <p:sp>
        <p:nvSpPr>
          <p:cNvPr id="2" name="Title 1">
            <a:extLst>
              <a:ext uri="{FF2B5EF4-FFF2-40B4-BE49-F238E27FC236}">
                <a16:creationId xmlns="" xmlns:a16="http://schemas.microsoft.com/office/drawing/2014/main" id="{1314BC5F-5348-9145-BBD0-1B464E0E0C18}"/>
              </a:ext>
            </a:extLst>
          </p:cNvPr>
          <p:cNvSpPr>
            <a:spLocks noGrp="1"/>
          </p:cNvSpPr>
          <p:nvPr>
            <p:ph type="title"/>
          </p:nvPr>
        </p:nvSpPr>
        <p:spPr>
          <a:xfrm>
            <a:off x="457200" y="23386"/>
            <a:ext cx="8229600" cy="952500"/>
          </a:xfrm>
        </p:spPr>
        <p:txBody>
          <a:bodyPr/>
          <a:lstStyle/>
          <a:p>
            <a:r>
              <a:rPr lang="en-GB" dirty="0"/>
              <a:t>Gender-responsive UNSDCF</a:t>
            </a:r>
          </a:p>
        </p:txBody>
      </p:sp>
      <p:sp>
        <p:nvSpPr>
          <p:cNvPr id="32" name="Rectangle: Rounded Corners 39">
            <a:extLst>
              <a:ext uri="{FF2B5EF4-FFF2-40B4-BE49-F238E27FC236}">
                <a16:creationId xmlns="" xmlns:a16="http://schemas.microsoft.com/office/drawing/2014/main" id="{908AF541-5A93-C640-BA29-5FF39D401938}"/>
              </a:ext>
            </a:extLst>
          </p:cNvPr>
          <p:cNvSpPr/>
          <p:nvPr/>
        </p:nvSpPr>
        <p:spPr>
          <a:xfrm>
            <a:off x="5469044" y="2601753"/>
            <a:ext cx="951335" cy="859708"/>
          </a:xfrm>
          <a:prstGeom prst="roundRect">
            <a:avLst/>
          </a:prstGeom>
          <a:solidFill>
            <a:sysClr val="window" lastClr="FFFFFF"/>
          </a:solidFill>
          <a:ln w="25400" cap="flat" cmpd="sng" algn="ctr">
            <a:solidFill>
              <a:srgbClr val="00B05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Agency Specific-Documents</a:t>
            </a:r>
            <a:endParaRPr lang="en-US" sz="900" b="1" kern="0" dirty="0">
              <a:solidFill>
                <a:srgbClr val="D8D8D8">
                  <a:lumMod val="10000"/>
                </a:srgbClr>
              </a:solidFill>
              <a:latin typeface="Calibri" panose="020F0502020204030204"/>
              <a:sym typeface="Arial"/>
            </a:endParaRPr>
          </a:p>
        </p:txBody>
      </p:sp>
      <p:sp>
        <p:nvSpPr>
          <p:cNvPr id="50" name="Arrow: Right 49">
            <a:extLst>
              <a:ext uri="{FF2B5EF4-FFF2-40B4-BE49-F238E27FC236}">
                <a16:creationId xmlns="" xmlns:a16="http://schemas.microsoft.com/office/drawing/2014/main" id="{1A674977-5FF0-4526-9832-9B6C39753C42}"/>
              </a:ext>
            </a:extLst>
          </p:cNvPr>
          <p:cNvSpPr/>
          <p:nvPr/>
        </p:nvSpPr>
        <p:spPr>
          <a:xfrm>
            <a:off x="6363779" y="2922348"/>
            <a:ext cx="172471" cy="202012"/>
          </a:xfrm>
          <a:prstGeom prst="rightArrow">
            <a:avLst/>
          </a:prstGeom>
          <a:solidFill>
            <a:sysClr val="window" lastClr="FFFFFF"/>
          </a:solidFill>
          <a:ln w="25400" cap="flat" cmpd="sng" algn="ctr">
            <a:solidFill>
              <a:srgbClr val="00B050"/>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34" name="Rectangle: Rounded Corners 38">
            <a:extLst>
              <a:ext uri="{FF2B5EF4-FFF2-40B4-BE49-F238E27FC236}">
                <a16:creationId xmlns="" xmlns:a16="http://schemas.microsoft.com/office/drawing/2014/main" id="{08D2C59C-C38F-DD44-9584-96A805F93D12}"/>
              </a:ext>
            </a:extLst>
          </p:cNvPr>
          <p:cNvSpPr/>
          <p:nvPr/>
        </p:nvSpPr>
        <p:spPr>
          <a:xfrm>
            <a:off x="4415263" y="2598990"/>
            <a:ext cx="953191" cy="868481"/>
          </a:xfrm>
          <a:prstGeom prst="roundRect">
            <a:avLst/>
          </a:prstGeom>
          <a:solidFill>
            <a:sysClr val="window" lastClr="FFFFFF"/>
          </a:solidFill>
          <a:ln w="25400" cap="flat" cmpd="sng" algn="ctr">
            <a:solidFill>
              <a:srgbClr val="FF0000"/>
            </a:solidFill>
            <a:prstDash val="solid"/>
          </a:ln>
          <a:effectLst/>
        </p:spPr>
        <p:txBody>
          <a:bodyPr rtlCol="0" anchor="ctr"/>
          <a:lstStyle/>
          <a:p>
            <a:pPr algn="ctr" defTabSz="685800">
              <a:defRPr/>
            </a:pPr>
            <a:r>
              <a:rPr lang="en-US" sz="900" b="1" kern="0">
                <a:solidFill>
                  <a:srgbClr val="D8D8D8">
                    <a:lumMod val="10000"/>
                  </a:srgbClr>
                </a:solidFill>
                <a:latin typeface="Calibri" panose="020F0502020204030204"/>
                <a:sym typeface="Arial"/>
              </a:rPr>
              <a:t>Funding Framework and SDG Financing Strategy</a:t>
            </a:r>
            <a:endParaRPr lang="en-US" sz="900" b="1" kern="0" dirty="0">
              <a:solidFill>
                <a:srgbClr val="D8D8D8">
                  <a:lumMod val="10000"/>
                </a:srgbClr>
              </a:solidFill>
              <a:latin typeface="Calibri" panose="020F0502020204030204"/>
              <a:sym typeface="Arial"/>
            </a:endParaRPr>
          </a:p>
        </p:txBody>
      </p:sp>
      <p:sp>
        <p:nvSpPr>
          <p:cNvPr id="49" name="Arrow: Right 48">
            <a:extLst>
              <a:ext uri="{FF2B5EF4-FFF2-40B4-BE49-F238E27FC236}">
                <a16:creationId xmlns="" xmlns:a16="http://schemas.microsoft.com/office/drawing/2014/main" id="{3506B611-4F39-4EBD-A844-C3364CD2BAD7}"/>
              </a:ext>
            </a:extLst>
          </p:cNvPr>
          <p:cNvSpPr/>
          <p:nvPr/>
        </p:nvSpPr>
        <p:spPr>
          <a:xfrm>
            <a:off x="5331319" y="2942107"/>
            <a:ext cx="172471" cy="202012"/>
          </a:xfrm>
          <a:prstGeom prst="rightArrow">
            <a:avLst/>
          </a:prstGeom>
          <a:solidFill>
            <a:sysClr val="window" lastClr="FFFFFF"/>
          </a:solidFill>
          <a:ln w="25400" cap="flat" cmpd="sng" algn="ctr">
            <a:solidFill>
              <a:srgbClr val="FF0000"/>
            </a:solidFill>
            <a:prstDash val="solid"/>
          </a:ln>
          <a:effectLst/>
        </p:spPr>
        <p:txBody>
          <a:bodyPr rtlCol="0" anchor="ctr"/>
          <a:lstStyle/>
          <a:p>
            <a:pPr algn="ctr" defTabSz="685800">
              <a:defRPr/>
            </a:pPr>
            <a:endParaRPr lang="en-US" sz="1050" kern="0">
              <a:solidFill>
                <a:prstClr val="white"/>
              </a:solidFill>
              <a:latin typeface="Calibri"/>
              <a:sym typeface="Arial"/>
            </a:endParaRPr>
          </a:p>
        </p:txBody>
      </p:sp>
      <p:sp>
        <p:nvSpPr>
          <p:cNvPr id="3" name="Footer Placeholder 2">
            <a:extLst>
              <a:ext uri="{FF2B5EF4-FFF2-40B4-BE49-F238E27FC236}">
                <a16:creationId xmlns="" xmlns:a16="http://schemas.microsoft.com/office/drawing/2014/main" id="{3F207859-8D40-294C-AF3C-0C4826148721}"/>
              </a:ext>
            </a:extLst>
          </p:cNvPr>
          <p:cNvSpPr>
            <a:spLocks noGrp="1"/>
          </p:cNvSpPr>
          <p:nvPr>
            <p:ph type="ftr" sz="quarter" idx="11"/>
          </p:nvPr>
        </p:nvSpPr>
        <p:spPr/>
        <p:txBody>
          <a:bodyPr/>
          <a:lstStyle/>
          <a:p>
            <a:r>
              <a:rPr lang="it-IT" dirty="0"/>
              <a:t>M4|UNCT SWAP Gender </a:t>
            </a:r>
            <a:r>
              <a:rPr lang="it-IT" dirty="0" err="1"/>
              <a:t>Equality</a:t>
            </a:r>
            <a:r>
              <a:rPr lang="it-IT" dirty="0"/>
              <a:t> </a:t>
            </a:r>
            <a:r>
              <a:rPr lang="it-IT" dirty="0" err="1"/>
              <a:t>Scorecard</a:t>
            </a:r>
            <a:endParaRPr lang="it-IT" dirty="0"/>
          </a:p>
        </p:txBody>
      </p:sp>
    </p:spTree>
    <p:extLst>
      <p:ext uri="{BB962C8B-B14F-4D97-AF65-F5344CB8AC3E}">
        <p14:creationId xmlns:p14="http://schemas.microsoft.com/office/powerpoint/2010/main" val="371053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330"/>
            <a:ext cx="3572933" cy="957308"/>
          </a:xfrm>
        </p:spPr>
        <p:txBody>
          <a:bodyPr/>
          <a:lstStyle/>
          <a:p>
            <a:r>
              <a:rPr lang="it-IT" sz="3200" dirty="0"/>
              <a:t/>
            </a:r>
            <a:br>
              <a:rPr lang="it-IT" sz="3200" dirty="0"/>
            </a:br>
            <a:r>
              <a:rPr lang="it-IT" sz="3200" dirty="0"/>
              <a:t>The </a:t>
            </a:r>
            <a:r>
              <a:rPr lang="it-IT" sz="3200" dirty="0" err="1"/>
              <a:t>Structure</a:t>
            </a:r>
            <a:r>
              <a:rPr lang="it-IT" dirty="0"/>
              <a:t/>
            </a:r>
            <a:br>
              <a:rPr lang="it-IT" dirty="0"/>
            </a:br>
            <a:endParaRPr lang="it-IT" dirty="0"/>
          </a:p>
        </p:txBody>
      </p:sp>
      <p:sp>
        <p:nvSpPr>
          <p:cNvPr id="4" name="Segnaposto piè di pagina 3"/>
          <p:cNvSpPr>
            <a:spLocks noGrp="1"/>
          </p:cNvSpPr>
          <p:nvPr>
            <p:ph type="ftr" sz="quarter" idx="3"/>
          </p:nvPr>
        </p:nvSpPr>
        <p:spPr/>
        <p:txBody>
          <a:bodyPr/>
          <a:lstStyle/>
          <a:p>
            <a:r>
              <a:rPr lang="it-IT" dirty="0"/>
              <a:t>M4|UNCT SWAP Gender </a:t>
            </a:r>
            <a:r>
              <a:rPr lang="it-IT" dirty="0" err="1"/>
              <a:t>Equality</a:t>
            </a:r>
            <a:r>
              <a:rPr lang="it-IT" dirty="0"/>
              <a:t> </a:t>
            </a:r>
            <a:r>
              <a:rPr lang="it-IT" dirty="0" err="1"/>
              <a:t>Scorecard</a:t>
            </a:r>
            <a:endParaRPr lang="it-IT" dirty="0"/>
          </a:p>
        </p:txBody>
      </p:sp>
      <p:grpSp>
        <p:nvGrpSpPr>
          <p:cNvPr id="5" name="Group 11">
            <a:extLst>
              <a:ext uri="{FF2B5EF4-FFF2-40B4-BE49-F238E27FC236}">
                <a16:creationId xmlns="" xmlns:a16="http://schemas.microsoft.com/office/drawing/2014/main" id="{FE643299-D0BD-421E-9DCC-A50E8B706101}"/>
              </a:ext>
            </a:extLst>
          </p:cNvPr>
          <p:cNvGrpSpPr/>
          <p:nvPr/>
        </p:nvGrpSpPr>
        <p:grpSpPr>
          <a:xfrm>
            <a:off x="1268896" y="243496"/>
            <a:ext cx="7792556" cy="5389660"/>
            <a:chOff x="1994645" y="224667"/>
            <a:chExt cx="7198663" cy="6019441"/>
          </a:xfrm>
        </p:grpSpPr>
        <p:sp>
          <p:nvSpPr>
            <p:cNvPr id="6" name="Oval 3">
              <a:extLst>
                <a:ext uri="{FF2B5EF4-FFF2-40B4-BE49-F238E27FC236}">
                  <a16:creationId xmlns="" xmlns:a16="http://schemas.microsoft.com/office/drawing/2014/main" id="{D39FADF5-B5E6-472F-86E7-4420DD24DDF8}"/>
                </a:ext>
              </a:extLst>
            </p:cNvPr>
            <p:cNvSpPr/>
            <p:nvPr/>
          </p:nvSpPr>
          <p:spPr>
            <a:xfrm>
              <a:off x="4633631" y="2253600"/>
              <a:ext cx="2259108" cy="20505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UNCT-SWAP SCORECARD</a:t>
              </a:r>
            </a:p>
          </p:txBody>
        </p:sp>
        <p:sp>
          <p:nvSpPr>
            <p:cNvPr id="7" name="Oval 4">
              <a:extLst>
                <a:ext uri="{FF2B5EF4-FFF2-40B4-BE49-F238E27FC236}">
                  <a16:creationId xmlns="" xmlns:a16="http://schemas.microsoft.com/office/drawing/2014/main" id="{CD254CE9-8775-4DB3-AB29-D0210E9A2646}"/>
                </a:ext>
              </a:extLst>
            </p:cNvPr>
            <p:cNvSpPr/>
            <p:nvPr/>
          </p:nvSpPr>
          <p:spPr>
            <a:xfrm>
              <a:off x="1994645" y="2529835"/>
              <a:ext cx="2008094" cy="1750355"/>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6</a:t>
              </a:r>
            </a:p>
            <a:p>
              <a:pPr algn="ctr"/>
              <a:r>
                <a:rPr lang="en-US" sz="1200" dirty="0">
                  <a:solidFill>
                    <a:schemeClr val="bg1"/>
                  </a:solidFill>
                </a:rPr>
                <a:t>FINANCIAL RESOURCES</a:t>
              </a:r>
            </a:p>
          </p:txBody>
        </p:sp>
        <p:sp>
          <p:nvSpPr>
            <p:cNvPr id="8" name="Oval 5">
              <a:extLst>
                <a:ext uri="{FF2B5EF4-FFF2-40B4-BE49-F238E27FC236}">
                  <a16:creationId xmlns="" xmlns:a16="http://schemas.microsoft.com/office/drawing/2014/main" id="{ED282098-713D-4612-BD00-2FF8ACCC5A70}"/>
                </a:ext>
              </a:extLst>
            </p:cNvPr>
            <p:cNvSpPr/>
            <p:nvPr/>
          </p:nvSpPr>
          <p:spPr>
            <a:xfrm>
              <a:off x="2706217" y="721866"/>
              <a:ext cx="2008094" cy="175035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7</a:t>
              </a:r>
            </a:p>
            <a:p>
              <a:pPr algn="ctr"/>
              <a:r>
                <a:rPr lang="en-US" sz="1200" dirty="0"/>
                <a:t>RESULTS</a:t>
              </a:r>
            </a:p>
          </p:txBody>
        </p:sp>
        <p:sp>
          <p:nvSpPr>
            <p:cNvPr id="9" name="Oval 6">
              <a:extLst>
                <a:ext uri="{FF2B5EF4-FFF2-40B4-BE49-F238E27FC236}">
                  <a16:creationId xmlns="" xmlns:a16="http://schemas.microsoft.com/office/drawing/2014/main" id="{D97CD0A9-EE15-4B3E-9CEE-95ADA0E0F3AD}"/>
                </a:ext>
              </a:extLst>
            </p:cNvPr>
            <p:cNvSpPr/>
            <p:nvPr/>
          </p:nvSpPr>
          <p:spPr>
            <a:xfrm>
              <a:off x="2998692" y="4328165"/>
              <a:ext cx="2008094" cy="1750355"/>
            </a:xfrm>
            <a:prstGeom prst="ellipse">
              <a:avLst/>
            </a:prstGeom>
            <a:solidFill>
              <a:srgbClr val="BF27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5</a:t>
              </a:r>
            </a:p>
            <a:p>
              <a:pPr algn="ctr"/>
              <a:r>
                <a:rPr lang="en-US" sz="1200" dirty="0"/>
                <a:t>GENDER ARCHITECTURE &amp; CAPACITIES</a:t>
              </a:r>
            </a:p>
          </p:txBody>
        </p:sp>
        <p:sp>
          <p:nvSpPr>
            <p:cNvPr id="10" name="Oval 7">
              <a:extLst>
                <a:ext uri="{FF2B5EF4-FFF2-40B4-BE49-F238E27FC236}">
                  <a16:creationId xmlns="" xmlns:a16="http://schemas.microsoft.com/office/drawing/2014/main" id="{0ED5E5D8-C196-444C-ACC6-E544CD81A372}"/>
                </a:ext>
              </a:extLst>
            </p:cNvPr>
            <p:cNvSpPr/>
            <p:nvPr/>
          </p:nvSpPr>
          <p:spPr>
            <a:xfrm>
              <a:off x="5356978" y="4493753"/>
              <a:ext cx="2008094" cy="1750355"/>
            </a:xfrm>
            <a:prstGeom prst="ellipse">
              <a:avLst/>
            </a:prstGeom>
            <a:solidFill>
              <a:srgbClr val="E127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4</a:t>
              </a:r>
            </a:p>
            <a:p>
              <a:pPr algn="ctr"/>
              <a:r>
                <a:rPr lang="en-US" sz="1200" b="1" dirty="0"/>
                <a:t>LEADERSHIP &amp; ORGANISATIONAL CULTURE</a:t>
              </a:r>
            </a:p>
          </p:txBody>
        </p:sp>
        <p:sp>
          <p:nvSpPr>
            <p:cNvPr id="11" name="Oval 8">
              <a:extLst>
                <a:ext uri="{FF2B5EF4-FFF2-40B4-BE49-F238E27FC236}">
                  <a16:creationId xmlns="" xmlns:a16="http://schemas.microsoft.com/office/drawing/2014/main" id="{33DA33CE-828A-4FC8-8E6D-1B2F27E26231}"/>
                </a:ext>
              </a:extLst>
            </p:cNvPr>
            <p:cNvSpPr/>
            <p:nvPr/>
          </p:nvSpPr>
          <p:spPr>
            <a:xfrm>
              <a:off x="7185214" y="3340871"/>
              <a:ext cx="2008094" cy="1750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3</a:t>
              </a:r>
            </a:p>
            <a:p>
              <a:pPr algn="ctr"/>
              <a:r>
                <a:rPr lang="en-US" sz="1200" b="1" dirty="0"/>
                <a:t>PARTNERSHIPS</a:t>
              </a:r>
            </a:p>
            <a:p>
              <a:pPr algn="ctr"/>
              <a:endParaRPr lang="en-US" sz="1600" dirty="0"/>
            </a:p>
          </p:txBody>
        </p:sp>
        <p:sp>
          <p:nvSpPr>
            <p:cNvPr id="12" name="Oval 9">
              <a:extLst>
                <a:ext uri="{FF2B5EF4-FFF2-40B4-BE49-F238E27FC236}">
                  <a16:creationId xmlns="" xmlns:a16="http://schemas.microsoft.com/office/drawing/2014/main" id="{17825683-10DA-4495-8238-78A7D1DD1CAF}"/>
                </a:ext>
              </a:extLst>
            </p:cNvPr>
            <p:cNvSpPr/>
            <p:nvPr/>
          </p:nvSpPr>
          <p:spPr>
            <a:xfrm>
              <a:off x="6968939" y="1236569"/>
              <a:ext cx="2008094" cy="1750355"/>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2</a:t>
              </a:r>
            </a:p>
            <a:p>
              <a:pPr algn="ctr"/>
              <a:r>
                <a:rPr lang="en-US" sz="1200" b="1" dirty="0"/>
                <a:t>PROGRAMMING &amp;</a:t>
              </a:r>
            </a:p>
            <a:p>
              <a:pPr algn="ctr"/>
              <a:r>
                <a:rPr lang="en-US" sz="1200" b="1" dirty="0"/>
                <a:t>M&amp;E</a:t>
              </a:r>
            </a:p>
          </p:txBody>
        </p:sp>
        <p:sp>
          <p:nvSpPr>
            <p:cNvPr id="13" name="Oval 10">
              <a:extLst>
                <a:ext uri="{FF2B5EF4-FFF2-40B4-BE49-F238E27FC236}">
                  <a16:creationId xmlns="" xmlns:a16="http://schemas.microsoft.com/office/drawing/2014/main" id="{12BE6D08-768D-4FDE-AD6B-F5C8C4C3A6BD}"/>
                </a:ext>
              </a:extLst>
            </p:cNvPr>
            <p:cNvSpPr/>
            <p:nvPr/>
          </p:nvSpPr>
          <p:spPr>
            <a:xfrm>
              <a:off x="4884645" y="224667"/>
              <a:ext cx="2008094" cy="175035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1</a:t>
              </a:r>
            </a:p>
            <a:p>
              <a:pPr algn="ctr"/>
              <a:r>
                <a:rPr lang="en-US" sz="1200" b="1" dirty="0"/>
                <a:t>PLANNING</a:t>
              </a:r>
            </a:p>
            <a:p>
              <a:pPr algn="ctr"/>
              <a:endParaRPr lang="en-US" sz="1600" b="1" dirty="0"/>
            </a:p>
          </p:txBody>
        </p:sp>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525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Key milestones</a:t>
            </a:r>
            <a:endParaRPr lang="it-IT" dirty="0"/>
          </a:p>
        </p:txBody>
      </p:sp>
      <p:sp>
        <p:nvSpPr>
          <p:cNvPr id="4" name="Segnaposto piè di pagina 3"/>
          <p:cNvSpPr>
            <a:spLocks noGrp="1"/>
          </p:cNvSpPr>
          <p:nvPr>
            <p:ph type="ftr" sz="quarter" idx="3"/>
          </p:nvPr>
        </p:nvSpPr>
        <p:spPr/>
        <p:txBody>
          <a:bodyPr/>
          <a:lstStyle/>
          <a:p>
            <a:r>
              <a:rPr lang="it-IT" dirty="0"/>
              <a:t>M4|UNCT SWAP </a:t>
            </a:r>
            <a:r>
              <a:rPr lang="it-IT" dirty="0"/>
              <a:t>M4|UNCT SWAP Gender </a:t>
            </a:r>
            <a:r>
              <a:rPr lang="it-IT" dirty="0" err="1"/>
              <a:t>Equality</a:t>
            </a:r>
            <a:r>
              <a:rPr lang="it-IT" dirty="0"/>
              <a:t> </a:t>
            </a:r>
            <a:r>
              <a:rPr lang="it-IT" dirty="0" err="1"/>
              <a:t>Scorecard</a:t>
            </a:r>
            <a:endParaRPr lang="it-IT" dirty="0"/>
          </a:p>
          <a:p>
            <a:endParaRPr lang="it-IT" dirty="0"/>
          </a:p>
        </p:txBody>
      </p:sp>
      <p:sp>
        <p:nvSpPr>
          <p:cNvPr id="3" name="CasellaDiTesto 2"/>
          <p:cNvSpPr txBox="1"/>
          <p:nvPr/>
        </p:nvSpPr>
        <p:spPr>
          <a:xfrm>
            <a:off x="1924890" y="1077186"/>
            <a:ext cx="7219110" cy="369332"/>
          </a:xfrm>
          <a:prstGeom prst="rect">
            <a:avLst/>
          </a:prstGeom>
          <a:noFill/>
        </p:spPr>
        <p:txBody>
          <a:bodyPr wrap="square" rtlCol="0">
            <a:spAutoFit/>
          </a:bodyPr>
          <a:lstStyle/>
          <a:p>
            <a:endParaRPr lang="it-IT"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1913" y="1071124"/>
            <a:ext cx="6705063" cy="4643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648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The ‘Scorecard’ within UNDS repositioning </a:t>
            </a:r>
            <a:endParaRPr lang="it-IT" dirty="0"/>
          </a:p>
        </p:txBody>
      </p:sp>
      <p:sp>
        <p:nvSpPr>
          <p:cNvPr id="3" name="Segnaposto contenuto 2"/>
          <p:cNvSpPr>
            <a:spLocks noGrp="1"/>
          </p:cNvSpPr>
          <p:nvPr>
            <p:ph idx="1"/>
          </p:nvPr>
        </p:nvSpPr>
        <p:spPr>
          <a:xfrm>
            <a:off x="1918446" y="1333501"/>
            <a:ext cx="6768353" cy="3597087"/>
          </a:xfrm>
        </p:spPr>
        <p:txBody>
          <a:bodyPr>
            <a:normAutofit lnSpcReduction="10000"/>
          </a:bodyPr>
          <a:lstStyle/>
          <a:p>
            <a:r>
              <a:rPr lang="en-US" sz="2400" dirty="0"/>
              <a:t>Full implementation of Scorecard mandated by the QCPR </a:t>
            </a:r>
          </a:p>
          <a:p>
            <a:pPr marL="0" indent="0">
              <a:buNone/>
            </a:pPr>
            <a:r>
              <a:rPr lang="en-US" sz="2400" dirty="0"/>
              <a:t>  </a:t>
            </a:r>
          </a:p>
          <a:p>
            <a:r>
              <a:rPr lang="en-US" sz="2400" dirty="0"/>
              <a:t>Explicit reference in new UNSDCF internal guidance (and forthcoming Companion Pieces)</a:t>
            </a:r>
          </a:p>
          <a:p>
            <a:endParaRPr lang="en-US" sz="2400" dirty="0"/>
          </a:p>
          <a:p>
            <a:r>
              <a:rPr lang="en-US" sz="2400" dirty="0"/>
              <a:t>Explicit reference in new Management and Accountability Framework for the RC System</a:t>
            </a:r>
          </a:p>
          <a:p>
            <a:endParaRPr lang="it-IT" dirty="0"/>
          </a:p>
        </p:txBody>
      </p:sp>
      <p:sp>
        <p:nvSpPr>
          <p:cNvPr id="4" name="Segnaposto piè di pagina 3"/>
          <p:cNvSpPr>
            <a:spLocks noGrp="1"/>
          </p:cNvSpPr>
          <p:nvPr>
            <p:ph type="ftr" sz="quarter" idx="3"/>
          </p:nvPr>
        </p:nvSpPr>
        <p:spPr/>
        <p:txBody>
          <a:bodyPr/>
          <a:lstStyle/>
          <a:p>
            <a:r>
              <a:rPr lang="it-IT" dirty="0"/>
              <a:t>M4|UNCT SWAP Gender </a:t>
            </a:r>
            <a:r>
              <a:rPr lang="it-IT" dirty="0" err="1"/>
              <a:t>Equality</a:t>
            </a:r>
            <a:r>
              <a:rPr lang="it-IT" dirty="0"/>
              <a:t> </a:t>
            </a:r>
            <a:r>
              <a:rPr lang="it-IT" dirty="0" err="1"/>
              <a:t>Scorecard</a:t>
            </a:r>
            <a:endParaRPr lang="it-IT"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5682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What is reporting used for?</a:t>
            </a:r>
            <a:endParaRPr lang="it-IT" dirty="0"/>
          </a:p>
        </p:txBody>
      </p:sp>
      <p:sp>
        <p:nvSpPr>
          <p:cNvPr id="3" name="Segnaposto contenuto 2"/>
          <p:cNvSpPr>
            <a:spLocks noGrp="1"/>
          </p:cNvSpPr>
          <p:nvPr>
            <p:ph idx="1"/>
          </p:nvPr>
        </p:nvSpPr>
        <p:spPr>
          <a:xfrm>
            <a:off x="1810870" y="1333501"/>
            <a:ext cx="6875929" cy="3771636"/>
          </a:xfrm>
        </p:spPr>
        <p:txBody>
          <a:bodyPr/>
          <a:lstStyle/>
          <a:p>
            <a:r>
              <a:rPr lang="en-US" sz="2400" dirty="0">
                <a:solidFill>
                  <a:srgbClr val="C00000"/>
                </a:solidFill>
              </a:rPr>
              <a:t>Inform UNSDCF design/implementation and identify opportunities for enhancing gender mainstreaming</a:t>
            </a:r>
          </a:p>
          <a:p>
            <a:endParaRPr lang="en-US" sz="2400" dirty="0"/>
          </a:p>
          <a:p>
            <a:r>
              <a:rPr lang="en-US" sz="2400" dirty="0"/>
              <a:t>Include results in UN INFO (in process)</a:t>
            </a:r>
          </a:p>
          <a:p>
            <a:pPr marL="0" indent="0">
              <a:buNone/>
            </a:pPr>
            <a:endParaRPr lang="en-US" sz="2400" dirty="0"/>
          </a:p>
          <a:p>
            <a:r>
              <a:rPr lang="en-US" sz="2400" dirty="0"/>
              <a:t>SG reports on QCPR implementation and on Gender Mainstreaming in the UN System</a:t>
            </a:r>
            <a:endParaRPr lang="fr-FR" sz="2400" dirty="0"/>
          </a:p>
          <a:p>
            <a:endParaRPr lang="it-IT" dirty="0"/>
          </a:p>
        </p:txBody>
      </p:sp>
      <p:sp>
        <p:nvSpPr>
          <p:cNvPr id="4" name="Segnaposto piè di pagina 3"/>
          <p:cNvSpPr>
            <a:spLocks noGrp="1"/>
          </p:cNvSpPr>
          <p:nvPr>
            <p:ph type="ftr" sz="quarter" idx="3"/>
          </p:nvPr>
        </p:nvSpPr>
        <p:spPr/>
        <p:txBody>
          <a:bodyPr/>
          <a:lstStyle/>
          <a:p>
            <a:r>
              <a:rPr lang="it-IT" dirty="0"/>
              <a:t>M4|UNCT SWAP Gender </a:t>
            </a:r>
            <a:r>
              <a:rPr lang="it-IT" dirty="0" err="1"/>
              <a:t>Equality</a:t>
            </a:r>
            <a:r>
              <a:rPr lang="it-IT" dirty="0"/>
              <a:t> </a:t>
            </a:r>
            <a:r>
              <a:rPr lang="it-IT" dirty="0" err="1"/>
              <a:t>Scorecard</a:t>
            </a:r>
            <a:endParaRPr lang="it-IT"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0446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Scorecard implementation</a:t>
            </a:r>
            <a:endParaRPr lang="it-IT" dirty="0"/>
          </a:p>
        </p:txBody>
      </p:sp>
      <p:sp>
        <p:nvSpPr>
          <p:cNvPr id="3" name="Segnaposto contenuto 2"/>
          <p:cNvSpPr>
            <a:spLocks noGrp="1"/>
          </p:cNvSpPr>
          <p:nvPr>
            <p:ph idx="1"/>
          </p:nvPr>
        </p:nvSpPr>
        <p:spPr>
          <a:xfrm>
            <a:off x="1972234" y="1333501"/>
            <a:ext cx="6714565" cy="3771636"/>
          </a:xfrm>
        </p:spPr>
        <p:txBody>
          <a:bodyPr/>
          <a:lstStyle/>
          <a:p>
            <a:r>
              <a:rPr lang="en-CA" sz="2400" dirty="0"/>
              <a:t>Rapid, participatory self-assessment by inter-agency team vis-à-vis 15 indicators across 7 dimensions</a:t>
            </a:r>
          </a:p>
          <a:p>
            <a:r>
              <a:rPr lang="en-CA" sz="2400" dirty="0"/>
              <a:t>Internal or external facilitation/coordination</a:t>
            </a:r>
            <a:endParaRPr lang="en-US" sz="2400" dirty="0"/>
          </a:p>
          <a:p>
            <a:pPr lvl="0"/>
            <a:r>
              <a:rPr lang="en-CA" sz="2400" dirty="0"/>
              <a:t>Evidence-based, relying on internal consultation and analysis </a:t>
            </a:r>
            <a:endParaRPr lang="en-US" sz="2400" dirty="0"/>
          </a:p>
          <a:p>
            <a:pPr lvl="0"/>
            <a:r>
              <a:rPr lang="en-CA" sz="2400" dirty="0"/>
              <a:t>Action planning based on findings</a:t>
            </a:r>
          </a:p>
          <a:p>
            <a:pPr lvl="0"/>
            <a:r>
              <a:rPr lang="en-CA" sz="2400" dirty="0"/>
              <a:t>Ongoing monitoring to track progress, incl. annual reports</a:t>
            </a:r>
            <a:endParaRPr lang="en-US" dirty="0"/>
          </a:p>
          <a:p>
            <a:endParaRPr lang="it-IT" dirty="0"/>
          </a:p>
        </p:txBody>
      </p:sp>
      <p:sp>
        <p:nvSpPr>
          <p:cNvPr id="4" name="Segnaposto piè di pagina 3"/>
          <p:cNvSpPr>
            <a:spLocks noGrp="1"/>
          </p:cNvSpPr>
          <p:nvPr>
            <p:ph type="ftr" sz="quarter" idx="3"/>
          </p:nvPr>
        </p:nvSpPr>
        <p:spPr/>
        <p:txBody>
          <a:bodyPr/>
          <a:lstStyle/>
          <a:p>
            <a:r>
              <a:rPr lang="it-IT" dirty="0"/>
              <a:t>M4|UNCT SWAP Gender </a:t>
            </a:r>
            <a:r>
              <a:rPr lang="it-IT" dirty="0" err="1"/>
              <a:t>Equality</a:t>
            </a:r>
            <a:r>
              <a:rPr lang="it-IT" dirty="0"/>
              <a:t> </a:t>
            </a:r>
            <a:r>
              <a:rPr lang="it-IT" dirty="0" err="1"/>
              <a:t>Scorecard</a:t>
            </a:r>
            <a:endParaRPr lang="it-IT"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2488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51279"/>
            <a:ext cx="8229600" cy="952500"/>
          </a:xfrm>
        </p:spPr>
        <p:txBody>
          <a:bodyPr/>
          <a:lstStyle/>
          <a:p>
            <a:r>
              <a:rPr lang="en-US" sz="2800" b="1" dirty="0"/>
              <a:t>Utilizing the Scorecard to mainstream gender into the UNSDCF cycle</a:t>
            </a:r>
            <a:endParaRPr lang="it-IT" sz="2800" dirty="0"/>
          </a:p>
        </p:txBody>
      </p:sp>
      <p:sp>
        <p:nvSpPr>
          <p:cNvPr id="4" name="Segnaposto piè di pagina 3"/>
          <p:cNvSpPr>
            <a:spLocks noGrp="1"/>
          </p:cNvSpPr>
          <p:nvPr>
            <p:ph type="ftr" sz="quarter" idx="3"/>
          </p:nvPr>
        </p:nvSpPr>
        <p:spPr/>
        <p:txBody>
          <a:bodyPr/>
          <a:lstStyle/>
          <a:p>
            <a:r>
              <a:rPr lang="it-IT" dirty="0"/>
              <a:t>M4|UNCT SWAP Gender </a:t>
            </a:r>
            <a:r>
              <a:rPr lang="it-IT" dirty="0" err="1"/>
              <a:t>Equality</a:t>
            </a:r>
            <a:r>
              <a:rPr lang="it-IT" dirty="0"/>
              <a:t> </a:t>
            </a:r>
            <a:r>
              <a:rPr lang="it-IT" dirty="0" err="1"/>
              <a:t>Scorecard</a:t>
            </a:r>
            <a:endParaRPr lang="it-IT" dirty="0"/>
          </a:p>
        </p:txBody>
      </p:sp>
      <p:pic>
        <p:nvPicPr>
          <p:cNvPr id="512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55285" y="1186749"/>
            <a:ext cx="6927350" cy="4252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970848"/>
            <a:ext cx="1268896" cy="1548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1971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1362E3A33E1F4C940B0A1BA6C10EFD" ma:contentTypeVersion="13" ma:contentTypeDescription="Create a new document." ma:contentTypeScope="" ma:versionID="12b36d6fd8a169746efd0c3620977e9f">
  <xsd:schema xmlns:xsd="http://www.w3.org/2001/XMLSchema" xmlns:xs="http://www.w3.org/2001/XMLSchema" xmlns:p="http://schemas.microsoft.com/office/2006/metadata/properties" xmlns:ns1="http://schemas.microsoft.com/sharepoint/v3" xmlns:ns2="a15e0e0f-4f4a-4916-abd0-83d6a9ed7276" xmlns:ns3="0e608273-76ed-47c9-b5d8-b1ed69fc6eca" targetNamespace="http://schemas.microsoft.com/office/2006/metadata/properties" ma:root="true" ma:fieldsID="813d74dd638c78f68bd4b5c4136e8a3c" ns1:_="" ns2:_="" ns3:_="">
    <xsd:import namespace="http://schemas.microsoft.com/sharepoint/v3"/>
    <xsd:import namespace="a15e0e0f-4f4a-4916-abd0-83d6a9ed7276"/>
    <xsd:import namespace="0e608273-76ed-47c9-b5d8-b1ed69fc6eca"/>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5e0e0f-4f4a-4916-abd0-83d6a9ed72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e608273-76ed-47c9-b5d8-b1ed69fc6ec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15e0e0f-4f4a-4916-abd0-83d6a9ed7276">S2JVWQHSHYPP-714118691-588</_dlc_DocId>
    <_dlc_DocIdUrl xmlns="a15e0e0f-4f4a-4916-abd0-83d6a9ed7276">
      <Url>https://unwomen.sharepoint.com/Policy-Programming/ProgrammeDivision/CF/_layouts/15/DocIdRedir.aspx?ID=S2JVWQHSHYPP-714118691-588</Url>
      <Description>S2JVWQHSHYPP-714118691-588</Description>
    </_dlc_DocIdUrl>
  </documentManagement>
</p:properties>
</file>

<file path=customXml/itemProps1.xml><?xml version="1.0" encoding="utf-8"?>
<ds:datastoreItem xmlns:ds="http://schemas.openxmlformats.org/officeDocument/2006/customXml" ds:itemID="{982970E8-FC9F-42DA-81ED-7CFE8D0D40EE}"/>
</file>

<file path=customXml/itemProps2.xml><?xml version="1.0" encoding="utf-8"?>
<ds:datastoreItem xmlns:ds="http://schemas.openxmlformats.org/officeDocument/2006/customXml" ds:itemID="{FAFD119E-0D43-4B16-940E-43862DA9F9F4}"/>
</file>

<file path=customXml/itemProps3.xml><?xml version="1.0" encoding="utf-8"?>
<ds:datastoreItem xmlns:ds="http://schemas.openxmlformats.org/officeDocument/2006/customXml" ds:itemID="{A95F7D6C-9DD7-4101-857B-9F12FF67DE93}"/>
</file>

<file path=customXml/itemProps4.xml><?xml version="1.0" encoding="utf-8"?>
<ds:datastoreItem xmlns:ds="http://schemas.openxmlformats.org/officeDocument/2006/customXml" ds:itemID="{2A94DE6F-AD7C-40D9-ADA2-E54C5487E185}"/>
</file>

<file path=docProps/app.xml><?xml version="1.0" encoding="utf-8"?>
<Properties xmlns="http://schemas.openxmlformats.org/officeDocument/2006/extended-properties" xmlns:vt="http://schemas.openxmlformats.org/officeDocument/2006/docPropsVTypes">
  <TotalTime>7537</TotalTime>
  <Words>1144</Words>
  <Application>Microsoft Office PowerPoint</Application>
  <PresentationFormat>Presentazione su schermo (16:10)</PresentationFormat>
  <Paragraphs>133</Paragraphs>
  <Slides>12</Slides>
  <Notes>12</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Office Theme</vt:lpstr>
      <vt:lpstr>Presentazione standard di PowerPoint</vt:lpstr>
      <vt:lpstr>The UNSDCF cycle</vt:lpstr>
      <vt:lpstr>Gender-responsive UNSDCF</vt:lpstr>
      <vt:lpstr> The Structure </vt:lpstr>
      <vt:lpstr>Key milestones</vt:lpstr>
      <vt:lpstr>The ‘Scorecard’ within UNDS repositioning </vt:lpstr>
      <vt:lpstr>What is reporting used for?</vt:lpstr>
      <vt:lpstr>Scorecard implementation</vt:lpstr>
      <vt:lpstr>Utilizing the Scorecard to mainstream gender into the UNSDCF cycle</vt:lpstr>
      <vt:lpstr>Utilizing the Scorecard to mainstream gender into the UNSDCF cycle</vt:lpstr>
      <vt:lpstr>Support to UNCTs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Mariangela Bizzarri</dc:creator>
  <cp:lastModifiedBy>DP</cp:lastModifiedBy>
  <cp:revision>176</cp:revision>
  <cp:lastPrinted>2014-10-16T08:15:08Z</cp:lastPrinted>
  <dcterms:created xsi:type="dcterms:W3CDTF">2014-09-26T15:04:21Z</dcterms:created>
  <dcterms:modified xsi:type="dcterms:W3CDTF">2020-06-19T09:48:48Z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0x010100F91362E3A33E1F4C940B0A1BA6C10EFD</vt:lpwstr>
  </property>
  <property fmtid="{D5CDD505-2E9C-101B-9397-08002B2CF9AE}" pid="3" name="_dlc_DocIdItemGuid">
    <vt:lpwstr>ba3a43b9-f7f9-4351-8b73-712717607f91</vt:lpwstr>
  </property>
</Properties>
</file>