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8.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handoutMasters/handoutMaster1.xml" ContentType="application/vnd.openxmlformats-officedocument.presentationml.handoutMaster+xml"/>
  <Override PartName="/ppt/theme/theme2.xml" ContentType="application/vnd.openxmlformats-officedocument.theme+xml"/>
  <Override PartName="/ppt/theme/theme1.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ppt/tags/tag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2.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handoutMasterIdLst>
    <p:handoutMasterId r:id="rId17"/>
  </p:handoutMasterIdLst>
  <p:sldIdLst>
    <p:sldId id="256" r:id="rId2"/>
    <p:sldId id="288" r:id="rId3"/>
    <p:sldId id="501" r:id="rId4"/>
    <p:sldId id="257" r:id="rId5"/>
    <p:sldId id="502" r:id="rId6"/>
    <p:sldId id="505" r:id="rId7"/>
    <p:sldId id="374" r:id="rId8"/>
    <p:sldId id="291" r:id="rId9"/>
    <p:sldId id="279" r:id="rId10"/>
    <p:sldId id="292" r:id="rId11"/>
    <p:sldId id="345" r:id="rId12"/>
    <p:sldId id="506" r:id="rId13"/>
    <p:sldId id="504" r:id="rId14"/>
    <p:sldId id="270" r:id="rId15"/>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461">
          <p15:clr>
            <a:srgbClr val="A4A3A4"/>
          </p15:clr>
        </p15:guide>
        <p15:guide id="2" pos="19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BCC8"/>
    <a:srgbClr val="769B66"/>
    <a:srgbClr val="FFC000"/>
    <a:srgbClr val="CD6660"/>
    <a:srgbClr val="C0504D"/>
    <a:srgbClr val="31AFA3"/>
    <a:srgbClr val="31CFB6"/>
    <a:srgbClr val="17CAE0"/>
    <a:srgbClr val="1CE6FF"/>
    <a:srgbClr val="99CC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53" autoAdjust="0"/>
    <p:restoredTop sz="90502"/>
  </p:normalViewPr>
  <p:slideViewPr>
    <p:cSldViewPr snapToGrid="0" snapToObjects="1">
      <p:cViewPr varScale="1">
        <p:scale>
          <a:sx n="66" d="100"/>
          <a:sy n="66" d="100"/>
        </p:scale>
        <p:origin x="-120" y="-192"/>
      </p:cViewPr>
      <p:guideLst>
        <p:guide orient="horz" pos="1461"/>
        <p:guide pos="19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customXml" Target="../customXml/item4.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CAF24F0-2A9B-46A1-9C20-61FAAFCAFF66}" type="datetimeFigureOut">
              <a:rPr lang="it-IT" smtClean="0"/>
              <a:pPr/>
              <a:t>19/06/2020</a:t>
            </a:fld>
            <a:endParaRPr lang="it-IT"/>
          </a:p>
        </p:txBody>
      </p:sp>
      <p:sp>
        <p:nvSpPr>
          <p:cNvPr id="4" name="Segnaposto piè di pa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8D92DF6-2D34-4C35-8E72-EEC3033C18BC}" type="slidenum">
              <a:rPr lang="it-IT" smtClean="0"/>
              <a:pPr/>
              <a:t>‹N›</a:t>
            </a:fld>
            <a:endParaRPr lang="it-IT"/>
          </a:p>
        </p:txBody>
      </p:sp>
    </p:spTree>
    <p:extLst>
      <p:ext uri="{BB962C8B-B14F-4D97-AF65-F5344CB8AC3E}">
        <p14:creationId xmlns:p14="http://schemas.microsoft.com/office/powerpoint/2010/main" val="5843193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A30C87A-600D-4ECB-B063-522A496BCD09}" type="datetimeFigureOut">
              <a:rPr lang="it-IT" smtClean="0"/>
              <a:pPr/>
              <a:t>19/06/2020</a:t>
            </a:fld>
            <a:endParaRPr lang="it-IT"/>
          </a:p>
        </p:txBody>
      </p:sp>
      <p:sp>
        <p:nvSpPr>
          <p:cNvPr id="4" name="Segnaposto immagine diapositiva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809F7A-B409-4498-BDAE-83CB333CDE40}" type="slidenum">
              <a:rPr lang="it-IT" smtClean="0"/>
              <a:pPr/>
              <a:t>‹N›</a:t>
            </a:fld>
            <a:endParaRPr lang="it-IT"/>
          </a:p>
        </p:txBody>
      </p:sp>
    </p:spTree>
    <p:extLst>
      <p:ext uri="{BB962C8B-B14F-4D97-AF65-F5344CB8AC3E}">
        <p14:creationId xmlns:p14="http://schemas.microsoft.com/office/powerpoint/2010/main" val="29951708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data.unwomen.org/sdg-monitorin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Let’s now move to other stage of the UNSDCF cycle</a:t>
            </a:r>
            <a:r>
              <a:rPr lang="en-US" sz="1200" kern="1200" dirty="0" smtClean="0">
                <a:solidFill>
                  <a:schemeClr val="tx1"/>
                </a:solidFill>
                <a:effectLst/>
                <a:latin typeface="+mn-lt"/>
                <a:ea typeface="+mn-ea"/>
                <a:cs typeface="+mn-cs"/>
              </a:rPr>
              <a:t>.</a:t>
            </a:r>
            <a:endParaRPr lang="it-IT"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809F7A-B409-4498-BDAE-83CB333CDE40}" type="slidenum">
              <a:rPr lang="it-IT" smtClean="0"/>
              <a:pPr/>
              <a:t>1</a:t>
            </a:fld>
            <a:endParaRPr lang="it-IT"/>
          </a:p>
        </p:txBody>
      </p:sp>
    </p:spTree>
    <p:extLst>
      <p:ext uri="{BB962C8B-B14F-4D97-AF65-F5344CB8AC3E}">
        <p14:creationId xmlns:p14="http://schemas.microsoft.com/office/powerpoint/2010/main" val="3666939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kern="1200" dirty="0" smtClean="0">
                <a:solidFill>
                  <a:schemeClr val="tx1"/>
                </a:solidFill>
                <a:effectLst/>
                <a:latin typeface="+mn-lt"/>
                <a:ea typeface="+mn-ea"/>
                <a:cs typeface="+mn-cs"/>
              </a:rPr>
              <a:t>Again, the best way to understand how it could play out in your context, is for participants to try it themselves. </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Ask participants to go back to the grouping used in DAY TWO for engendering the theory of change. </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exercise is a continuation of the previous one to contribute another important piece, namely gender-responsive outcomes and outputs. </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Read instructions aloud and allow a max of 30’ per group to work on the outcomes, outputs, and activities. </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Distribute post-it of different colours and shape for use for the outcomes, outputs and activities. </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Ask participants to write each on separate post-it and to place them along a path towards the desired change. </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11</a:t>
            </a:fld>
            <a:endParaRPr lang="it-IT"/>
          </a:p>
        </p:txBody>
      </p:sp>
    </p:spTree>
    <p:extLst>
      <p:ext uri="{BB962C8B-B14F-4D97-AF65-F5344CB8AC3E}">
        <p14:creationId xmlns:p14="http://schemas.microsoft.com/office/powerpoint/2010/main" val="3447104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a:spcBef>
                <a:spcPts val="200"/>
              </a:spcBef>
              <a:spcAft>
                <a:spcPts val="1200"/>
              </a:spcAft>
            </a:pPr>
            <a:r>
              <a:rPr lang="en-ID" sz="1200" dirty="0" smtClean="0">
                <a:effectLst/>
                <a:latin typeface="Arial"/>
                <a:ea typeface="Calibri"/>
              </a:rPr>
              <a:t>Examples of strategic priorities and gender-responsive Result Frameworks to be shared. </a:t>
            </a:r>
            <a:r>
              <a:rPr lang="en-ID" sz="1100" dirty="0" smtClean="0">
                <a:effectLst/>
                <a:latin typeface="Arial"/>
                <a:ea typeface="Calibri"/>
              </a:rPr>
              <a:t> </a:t>
            </a:r>
            <a:r>
              <a:rPr lang="en-ID" sz="1200" dirty="0" smtClean="0">
                <a:effectLst/>
                <a:latin typeface="Arial"/>
                <a:ea typeface="Calibri"/>
              </a:rPr>
              <a:t>Pending availability, one exercise could be to show outcome on one screen and ask participants in plenary to indicate if gender-responsive or blind and if latter, to reformulate to make it gender-responsive. </a:t>
            </a:r>
            <a:r>
              <a:rPr lang="en-ID" sz="1100" dirty="0" smtClean="0">
                <a:effectLst/>
                <a:latin typeface="Arial"/>
                <a:ea typeface="Calibri"/>
                <a:cs typeface="Arial"/>
              </a:rPr>
              <a:t> </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12</a:t>
            </a:fld>
            <a:endParaRPr lang="it-IT"/>
          </a:p>
        </p:txBody>
      </p:sp>
    </p:spTree>
    <p:extLst>
      <p:ext uri="{BB962C8B-B14F-4D97-AF65-F5344CB8AC3E}">
        <p14:creationId xmlns:p14="http://schemas.microsoft.com/office/powerpoint/2010/main" val="863597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kern="1200" dirty="0" smtClean="0">
                <a:solidFill>
                  <a:schemeClr val="tx1"/>
                </a:solidFill>
                <a:effectLst/>
                <a:latin typeface="+mn-lt"/>
                <a:ea typeface="+mn-ea"/>
                <a:cs typeface="+mn-cs"/>
              </a:rPr>
              <a:t>As for the indicators, it is important to remember that the SDG targets and indicators are now “the default monitoring framework” of the UNSDCF and are informed by country-defined and disaggregated baselines, thus the need reflected in the UNSDCF.</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Here is a list of the gender-sensitive indicators across all SDG. Ensuring UNSDCF indicators are gender-sensitive and track gender-related changes over time and across all outcome areas. For example Uzbekistan UNSDCF has a large number of gender-responsive indicators.</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Addressing challenges to systematic gender-responsive monitoring such as uneven coverage of gender indicators across goals and targets and uneven availability of gender statistics across countries. </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Ensuring capacity on gender-sensitive M&amp;E during the UNSDCF cycle.</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Within this, </a:t>
            </a:r>
            <a:r>
              <a:rPr lang="en-ID" sz="1200" kern="1200" dirty="0" smtClean="0">
                <a:solidFill>
                  <a:schemeClr val="tx1"/>
                </a:solidFill>
                <a:effectLst/>
                <a:latin typeface="+mn-lt"/>
                <a:ea typeface="+mn-ea"/>
                <a:cs typeface="+mn-cs"/>
              </a:rPr>
              <a:t>UN Women is the </a:t>
            </a:r>
            <a:r>
              <a:rPr lang="en-ID" sz="1200" u="sng" kern="1200" dirty="0" smtClean="0">
                <a:solidFill>
                  <a:schemeClr val="tx1"/>
                </a:solidFill>
                <a:effectLst/>
                <a:latin typeface="+mn-lt"/>
                <a:ea typeface="+mn-ea"/>
                <a:cs typeface="+mn-cs"/>
                <a:hlinkClick r:id="rId3"/>
              </a:rPr>
              <a:t>custodian agency</a:t>
            </a:r>
            <a:r>
              <a:rPr lang="en-ID" sz="1200" kern="1200" dirty="0" smtClean="0">
                <a:solidFill>
                  <a:schemeClr val="tx1"/>
                </a:solidFill>
                <a:effectLst/>
                <a:latin typeface="+mn-lt"/>
                <a:ea typeface="+mn-ea"/>
                <a:cs typeface="+mn-cs"/>
              </a:rPr>
              <a:t> to monitor three Tier II SDG indicators: indicator 5.1.1 Legal frameworks that promote, enforce and monitor GEWE; indicator 5.5.1 Proportion of seats held by women in national parliaments; indicator 5.c.1 Proportion of countries with systems to track and make public allocations for gender equality and women's empowerment</a:t>
            </a:r>
            <a:r>
              <a:rPr lang="it-IT" dirty="0" smtClean="0">
                <a:effectLst/>
              </a:rPr>
              <a:t> </a:t>
            </a:r>
            <a:r>
              <a:rPr lang="en-US" sz="1200" kern="1200" dirty="0" smtClean="0">
                <a:solidFill>
                  <a:schemeClr val="tx1"/>
                </a:solidFill>
                <a:effectLst/>
                <a:latin typeface="+mn-lt"/>
                <a:ea typeface="+mn-ea"/>
                <a:cs typeface="+mn-cs"/>
              </a:rPr>
              <a:t>Currently, only 10 out of 54 gender-related indicators can reliably be monitored at the global level. UN WOMEN (2018) </a:t>
            </a:r>
            <a:r>
              <a:rPr lang="en-US" sz="1200" i="1" kern="1200" dirty="0" smtClean="0">
                <a:solidFill>
                  <a:schemeClr val="tx1"/>
                </a:solidFill>
                <a:effectLst/>
                <a:latin typeface="+mn-lt"/>
                <a:ea typeface="+mn-ea"/>
                <a:cs typeface="+mn-cs"/>
              </a:rPr>
              <a:t>Turning Promises into Action. </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13</a:t>
            </a:fld>
            <a:endParaRPr lang="it-IT"/>
          </a:p>
        </p:txBody>
      </p:sp>
    </p:spTree>
    <p:extLst>
      <p:ext uri="{BB962C8B-B14F-4D97-AF65-F5344CB8AC3E}">
        <p14:creationId xmlns:p14="http://schemas.microsoft.com/office/powerpoint/2010/main" val="1224147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xfrm>
            <a:off x="685800" y="685800"/>
            <a:ext cx="5486400" cy="3429000"/>
          </a:xfrm>
          <a:noFill/>
          <a:ln>
            <a:solidFill>
              <a:srgbClr val="000000"/>
            </a:solidFill>
            <a:miter lim="800000"/>
            <a:headEnd/>
            <a:tailEnd/>
          </a:ln>
        </p:spPr>
      </p:sp>
      <p:sp>
        <p:nvSpPr>
          <p:cNvPr id="31747" name="Notes Placeholder 2"/>
          <p:cNvSpPr>
            <a:spLocks noGrp="1"/>
          </p:cNvSpPr>
          <p:nvPr>
            <p:ph type="body" idx="1"/>
          </p:nvPr>
        </p:nvSpPr>
        <p:spPr bwMode="auto">
          <a:noFill/>
        </p:spPr>
        <p:txBody>
          <a:bodyPr/>
          <a:lstStyle/>
          <a:p>
            <a:pPr eaLnBrk="1" hangingPunct="1">
              <a:spcBef>
                <a:spcPct val="0"/>
              </a:spcBef>
            </a:pPr>
            <a:endParaRPr lang="en-GB" dirty="0"/>
          </a:p>
        </p:txBody>
      </p:sp>
      <p:sp>
        <p:nvSpPr>
          <p:cNvPr id="31748" name="Footer Placeholder 3"/>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1.1 </a:t>
            </a:r>
          </a:p>
        </p:txBody>
      </p:sp>
      <p:sp>
        <p:nvSpPr>
          <p:cNvPr id="31749" name="Slide Number Placeholder 4"/>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52769C2-239A-4604-8F2C-A8B939BAA710}" type="slidenum">
              <a:rPr lang="en-US"/>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Before doing so, it is however important to recall the key objectives of the module, which will end with an overview of some additional tools of relevance for the development of the UNSDCF. </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2</a:t>
            </a:fld>
            <a:endParaRPr lang="it-IT"/>
          </a:p>
        </p:txBody>
      </p:sp>
    </p:spTree>
    <p:extLst>
      <p:ext uri="{BB962C8B-B14F-4D97-AF65-F5344CB8AC3E}">
        <p14:creationId xmlns:p14="http://schemas.microsoft.com/office/powerpoint/2010/main" val="162403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It is also important to recall the different stages of the UNSDCF and what should be done to make them gender-responsive. </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More specifically, what we are going to discuss under the development and later the implementation and results stages is: gender-responsive outputs, outcomes and indicators; the gender marker in relation to the UNSDCF financing, and the UNCT-SWAP Gender Equality Scorecard. </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3</a:t>
            </a:fld>
            <a:endParaRPr lang="it-IT"/>
          </a:p>
        </p:txBody>
      </p:sp>
    </p:spTree>
    <p:extLst>
      <p:ext uri="{BB962C8B-B14F-4D97-AF65-F5344CB8AC3E}">
        <p14:creationId xmlns:p14="http://schemas.microsoft.com/office/powerpoint/2010/main" val="2876213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Again, this slide is once again to recall the key entry points and related GEWE Actions. </a:t>
            </a:r>
            <a:endParaRPr lang="it-IT" sz="1200" kern="1200" dirty="0" smtClean="0">
              <a:solidFill>
                <a:schemeClr val="tx1"/>
              </a:solidFill>
              <a:effectLst/>
              <a:latin typeface="+mn-lt"/>
              <a:ea typeface="+mn-ea"/>
              <a:cs typeface="+mn-cs"/>
            </a:endParaRPr>
          </a:p>
          <a:p>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4</a:t>
            </a:fld>
            <a:endParaRPr lang="it-IT"/>
          </a:p>
        </p:txBody>
      </p:sp>
    </p:spTree>
    <p:extLst>
      <p:ext uri="{BB962C8B-B14F-4D97-AF65-F5344CB8AC3E}">
        <p14:creationId xmlns:p14="http://schemas.microsoft.com/office/powerpoint/2010/main" val="3245226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US" sz="1200" kern="1200" dirty="0" smtClean="0">
                <a:solidFill>
                  <a:schemeClr val="tx1"/>
                </a:solidFill>
                <a:effectLst/>
                <a:latin typeface="+mn-lt"/>
                <a:ea typeface="+mn-ea"/>
                <a:cs typeface="+mn-cs"/>
              </a:rPr>
              <a:t>Here are some of the actions that should be taken to ensure the development of the UNSDCF is gender-responsive. </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Among the good practices to date, Mexico provides a good example of integration of GEWE expertise during drafting of the cooperation framework. </a:t>
            </a:r>
            <a:endParaRPr lang="it-IT"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Reference to relevant Scorecard indicators is also included. </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5</a:t>
            </a:fld>
            <a:endParaRPr lang="it-IT"/>
          </a:p>
        </p:txBody>
      </p:sp>
    </p:spTree>
    <p:extLst>
      <p:ext uri="{BB962C8B-B14F-4D97-AF65-F5344CB8AC3E}">
        <p14:creationId xmlns:p14="http://schemas.microsoft.com/office/powerpoint/2010/main" val="3177210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kern="1200" dirty="0" smtClean="0">
                <a:solidFill>
                  <a:schemeClr val="tx1"/>
                </a:solidFill>
                <a:effectLst/>
                <a:latin typeface="+mn-lt"/>
                <a:ea typeface="+mn-ea"/>
                <a:cs typeface="+mn-cs"/>
              </a:rPr>
              <a:t>This figure </a:t>
            </a:r>
            <a:r>
              <a:rPr lang="en-US" sz="1200" kern="1200" dirty="0" smtClean="0">
                <a:solidFill>
                  <a:schemeClr val="tx1"/>
                </a:solidFill>
                <a:effectLst/>
                <a:latin typeface="+mn-lt"/>
                <a:ea typeface="+mn-ea"/>
                <a:cs typeface="+mn-cs"/>
              </a:rPr>
              <a:t>is taken from the 2018 UN Women SDGs Progress Report – Turning Promising into Actions, to illustrate that disadvantage is intensified for women and girls living at the intersection of inequalities and discrimination. Intersectionality is defined as “the interaction of multiple identities and experiences of exclusion and subordination.” </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6</a:t>
            </a:fld>
            <a:endParaRPr lang="it-IT"/>
          </a:p>
        </p:txBody>
      </p:sp>
    </p:spTree>
    <p:extLst>
      <p:ext uri="{BB962C8B-B14F-4D97-AF65-F5344CB8AC3E}">
        <p14:creationId xmlns:p14="http://schemas.microsoft.com/office/powerpoint/2010/main" val="20666844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kern="1200" dirty="0" smtClean="0">
                <a:solidFill>
                  <a:schemeClr val="tx1"/>
                </a:solidFill>
                <a:effectLst/>
                <a:latin typeface="+mn-lt"/>
                <a:ea typeface="+mn-ea"/>
                <a:cs typeface="+mn-cs"/>
              </a:rPr>
              <a:t>Let’s now focus on gender-responsive outputs, outcomes, and indicators. Similarly to what we normally do for a project or a programme, for the development of UNSDCF to be gender-responsive a GEWE perspective should be integrated throughout the process for the achievement of the desired result, from the input to the activity, to the output to the outcome. </a:t>
            </a:r>
            <a:endParaRPr lang="it-IT"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great opportunity provided by the CF also lies in its timeframe, which is 3-5 years, which allows for longer outcomes and impact to be achieved and measured. </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7</a:t>
            </a:fld>
            <a:endParaRPr lang="it-IT"/>
          </a:p>
        </p:txBody>
      </p:sp>
    </p:spTree>
    <p:extLst>
      <p:ext uri="{BB962C8B-B14F-4D97-AF65-F5344CB8AC3E}">
        <p14:creationId xmlns:p14="http://schemas.microsoft.com/office/powerpoint/2010/main" val="1520520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a:lnSpc>
                <a:spcPct val="107000"/>
              </a:lnSpc>
              <a:spcBef>
                <a:spcPts val="200"/>
              </a:spcBef>
              <a:spcAft>
                <a:spcPts val="1200"/>
              </a:spcAft>
              <a:tabLst>
                <a:tab pos="457200" algn="l"/>
              </a:tabLst>
            </a:pPr>
            <a:r>
              <a:rPr lang="en-GB" sz="1200" b="1" dirty="0" smtClean="0">
                <a:effectLst/>
                <a:latin typeface="Arial"/>
                <a:ea typeface="Calibri"/>
                <a:cs typeface="Arial"/>
              </a:rPr>
              <a:t>THE RESULTS CHAIN</a:t>
            </a:r>
            <a:endParaRPr lang="it-IT" sz="1200" dirty="0" smtClean="0">
              <a:effectLst/>
              <a:latin typeface="Arial"/>
              <a:ea typeface="Calibri"/>
              <a:cs typeface="Arial"/>
            </a:endParaRPr>
          </a:p>
          <a:p>
            <a:pPr>
              <a:lnSpc>
                <a:spcPct val="107000"/>
              </a:lnSpc>
              <a:spcBef>
                <a:spcPts val="200"/>
              </a:spcBef>
              <a:spcAft>
                <a:spcPts val="1200"/>
              </a:spcAft>
              <a:tabLst>
                <a:tab pos="457200" algn="l"/>
              </a:tabLst>
            </a:pPr>
            <a:r>
              <a:rPr lang="en-GB" sz="1200" dirty="0" smtClean="0">
                <a:effectLst/>
                <a:latin typeface="Arial"/>
                <a:ea typeface="Calibri"/>
                <a:cs typeface="Arial"/>
              </a:rPr>
              <a:t>Go through the elements of the results chain from bottom up (from inputs to activities, to outputs, to outcomes, and to impact). Then focus on the outcomes and outputs as main areas for UNSDCF. </a:t>
            </a:r>
            <a:endParaRPr lang="it-IT" sz="1200" dirty="0" smtClean="0">
              <a:effectLst/>
              <a:latin typeface="Arial"/>
              <a:ea typeface="Calibri"/>
              <a:cs typeface="Arial"/>
            </a:endParaRPr>
          </a:p>
          <a:p>
            <a:pPr>
              <a:lnSpc>
                <a:spcPct val="107000"/>
              </a:lnSpc>
              <a:spcBef>
                <a:spcPts val="200"/>
              </a:spcBef>
              <a:spcAft>
                <a:spcPts val="1200"/>
              </a:spcAft>
              <a:tabLst>
                <a:tab pos="457200" algn="l"/>
              </a:tabLst>
            </a:pPr>
            <a:r>
              <a:rPr lang="en-GB" sz="1200" b="1" dirty="0" smtClean="0">
                <a:effectLst/>
                <a:latin typeface="Arial"/>
                <a:ea typeface="Calibri"/>
                <a:cs typeface="Arial"/>
              </a:rPr>
              <a:t>OUTPUTS</a:t>
            </a:r>
            <a:endParaRPr lang="it-IT" sz="1200" dirty="0" smtClean="0">
              <a:effectLst/>
              <a:latin typeface="Arial"/>
              <a:ea typeface="Calibri"/>
              <a:cs typeface="Arial"/>
            </a:endParaRPr>
          </a:p>
          <a:p>
            <a:pPr>
              <a:lnSpc>
                <a:spcPct val="107000"/>
              </a:lnSpc>
              <a:spcBef>
                <a:spcPts val="200"/>
              </a:spcBef>
              <a:spcAft>
                <a:spcPts val="1200"/>
              </a:spcAft>
              <a:tabLst>
                <a:tab pos="457200" algn="l"/>
              </a:tabLst>
            </a:pPr>
            <a:r>
              <a:rPr lang="en-GB" sz="1200" dirty="0" smtClean="0">
                <a:effectLst/>
                <a:latin typeface="Arial"/>
                <a:ea typeface="Calibri"/>
                <a:cs typeface="Arial"/>
              </a:rPr>
              <a:t>An output of a programme or project is delivered if a </a:t>
            </a:r>
            <a:r>
              <a:rPr lang="en-US" sz="1200" dirty="0" smtClean="0">
                <a:effectLst/>
                <a:latin typeface="Arial"/>
                <a:ea typeface="Calibri"/>
                <a:cs typeface="Arial"/>
              </a:rPr>
              <a:t>group of people or an organization has improved </a:t>
            </a:r>
            <a:r>
              <a:rPr lang="en-US" sz="1200" b="1" dirty="0" smtClean="0">
                <a:effectLst/>
                <a:latin typeface="Arial"/>
                <a:ea typeface="Calibri"/>
                <a:cs typeface="Arial"/>
              </a:rPr>
              <a:t>capacities</a:t>
            </a:r>
            <a:r>
              <a:rPr lang="en-US" sz="1200" dirty="0" smtClean="0">
                <a:effectLst/>
                <a:latin typeface="Arial"/>
                <a:ea typeface="Calibri"/>
                <a:cs typeface="Arial"/>
              </a:rPr>
              <a:t>, </a:t>
            </a:r>
            <a:r>
              <a:rPr lang="en-US" sz="1200" b="1" dirty="0" smtClean="0">
                <a:effectLst/>
                <a:latin typeface="Arial"/>
                <a:ea typeface="Calibri"/>
                <a:cs typeface="Arial"/>
              </a:rPr>
              <a:t>abilities</a:t>
            </a:r>
            <a:r>
              <a:rPr lang="en-US" sz="1200" dirty="0" smtClean="0">
                <a:effectLst/>
                <a:latin typeface="Arial"/>
                <a:ea typeface="Calibri"/>
                <a:cs typeface="Arial"/>
              </a:rPr>
              <a:t>, </a:t>
            </a:r>
            <a:r>
              <a:rPr lang="en-US" sz="1200" b="1" dirty="0" smtClean="0">
                <a:effectLst/>
                <a:latin typeface="Arial"/>
                <a:ea typeface="Calibri"/>
                <a:cs typeface="Arial"/>
              </a:rPr>
              <a:t>skills</a:t>
            </a:r>
            <a:r>
              <a:rPr lang="en-US" sz="1200" dirty="0" smtClean="0">
                <a:effectLst/>
                <a:latin typeface="Arial"/>
                <a:ea typeface="Calibri"/>
                <a:cs typeface="Arial"/>
              </a:rPr>
              <a:t>, </a:t>
            </a:r>
            <a:r>
              <a:rPr lang="en-US" sz="1200" b="1" dirty="0" smtClean="0">
                <a:effectLst/>
                <a:latin typeface="Arial"/>
                <a:ea typeface="Calibri"/>
                <a:cs typeface="Arial"/>
              </a:rPr>
              <a:t>systems</a:t>
            </a:r>
            <a:r>
              <a:rPr lang="en-US" sz="1200" dirty="0" smtClean="0">
                <a:effectLst/>
                <a:latin typeface="Arial"/>
                <a:ea typeface="Calibri"/>
                <a:cs typeface="Arial"/>
              </a:rPr>
              <a:t>, or if something is </a:t>
            </a:r>
            <a:r>
              <a:rPr lang="en-US" sz="1200" b="1" dirty="0" smtClean="0">
                <a:effectLst/>
                <a:latin typeface="Arial"/>
                <a:ea typeface="Calibri"/>
                <a:cs typeface="Arial"/>
              </a:rPr>
              <a:t>created, built or repaired. </a:t>
            </a:r>
            <a:r>
              <a:rPr lang="en-US" sz="1200" dirty="0" smtClean="0">
                <a:effectLst/>
                <a:latin typeface="Arial"/>
                <a:ea typeface="Calibri"/>
                <a:cs typeface="Arial"/>
              </a:rPr>
              <a:t> Outputs are achieved as a direct result of an entity’s support. Outputs are </a:t>
            </a:r>
            <a:r>
              <a:rPr lang="en-GB" sz="1200" dirty="0" smtClean="0">
                <a:effectLst/>
                <a:latin typeface="Arial"/>
                <a:ea typeface="Calibri"/>
                <a:cs typeface="Arial"/>
              </a:rPr>
              <a:t>typically the result of a number of completed </a:t>
            </a:r>
            <a:r>
              <a:rPr lang="en-GB" sz="1200" b="1" dirty="0" smtClean="0">
                <a:effectLst/>
                <a:latin typeface="Arial"/>
                <a:ea typeface="Calibri"/>
                <a:cs typeface="Arial"/>
              </a:rPr>
              <a:t>activities</a:t>
            </a:r>
            <a:r>
              <a:rPr lang="en-GB" sz="1200" dirty="0" smtClean="0">
                <a:effectLst/>
                <a:latin typeface="Arial"/>
                <a:ea typeface="Calibri"/>
                <a:cs typeface="Arial"/>
              </a:rPr>
              <a:t>. </a:t>
            </a:r>
            <a:r>
              <a:rPr lang="en-US" sz="1200" dirty="0" smtClean="0">
                <a:effectLst/>
                <a:latin typeface="Arial"/>
                <a:ea typeface="Calibri"/>
                <a:cs typeface="Arial"/>
              </a:rPr>
              <a:t>Outputs are delivered </a:t>
            </a:r>
            <a:r>
              <a:rPr lang="en-US" sz="1200" b="1" dirty="0" smtClean="0">
                <a:effectLst/>
                <a:latin typeface="Arial"/>
                <a:ea typeface="Calibri"/>
                <a:cs typeface="Arial"/>
              </a:rPr>
              <a:t>during </a:t>
            </a:r>
            <a:r>
              <a:rPr lang="en-US" sz="1200" dirty="0" smtClean="0">
                <a:effectLst/>
                <a:latin typeface="Arial"/>
                <a:ea typeface="Calibri"/>
                <a:cs typeface="Arial"/>
              </a:rPr>
              <a:t>the implementation of an intervention.</a:t>
            </a:r>
            <a:endParaRPr lang="it-IT" sz="1200" dirty="0" smtClean="0">
              <a:effectLst/>
              <a:latin typeface="Arial"/>
              <a:ea typeface="Calibri"/>
              <a:cs typeface="Arial"/>
            </a:endParaRPr>
          </a:p>
          <a:p>
            <a:pPr>
              <a:lnSpc>
                <a:spcPct val="107000"/>
              </a:lnSpc>
              <a:spcBef>
                <a:spcPts val="200"/>
              </a:spcBef>
              <a:spcAft>
                <a:spcPts val="1200"/>
              </a:spcAft>
              <a:tabLst>
                <a:tab pos="457200" algn="l"/>
              </a:tabLst>
            </a:pPr>
            <a:r>
              <a:rPr lang="en-US" sz="1200" dirty="0" smtClean="0">
                <a:effectLst/>
                <a:latin typeface="Arial"/>
                <a:ea typeface="Calibri"/>
                <a:cs typeface="Arial"/>
              </a:rPr>
              <a:t>A feature that distinguishes outputs from outcomes (the more ‘distant’ results) is that they are still </a:t>
            </a:r>
            <a:r>
              <a:rPr lang="en-GB" sz="1200" dirty="0" smtClean="0">
                <a:effectLst/>
                <a:latin typeface="Arial"/>
                <a:ea typeface="Calibri"/>
                <a:cs typeface="Arial"/>
              </a:rPr>
              <a:t>largely</a:t>
            </a:r>
            <a:r>
              <a:rPr lang="en-GB" sz="1200" b="1" dirty="0" smtClean="0">
                <a:effectLst/>
                <a:latin typeface="Arial"/>
                <a:ea typeface="Calibri"/>
                <a:cs typeface="Arial"/>
              </a:rPr>
              <a:t> </a:t>
            </a:r>
            <a:r>
              <a:rPr lang="en-GB" sz="1200" dirty="0" smtClean="0">
                <a:effectLst/>
                <a:latin typeface="Arial"/>
                <a:ea typeface="Calibri"/>
                <a:cs typeface="Arial"/>
              </a:rPr>
              <a:t>under the </a:t>
            </a:r>
            <a:r>
              <a:rPr lang="en-GB" sz="1200" b="1" dirty="0" smtClean="0">
                <a:effectLst/>
                <a:latin typeface="Arial"/>
                <a:ea typeface="Calibri"/>
                <a:cs typeface="Arial"/>
              </a:rPr>
              <a:t>control </a:t>
            </a:r>
            <a:r>
              <a:rPr lang="en-GB" sz="1200" dirty="0" smtClean="0">
                <a:effectLst/>
                <a:latin typeface="Arial"/>
                <a:ea typeface="Calibri"/>
                <a:cs typeface="Arial"/>
              </a:rPr>
              <a:t>of the organizations involved.</a:t>
            </a:r>
            <a:endParaRPr lang="it-IT" sz="1200" dirty="0" smtClean="0">
              <a:effectLst/>
              <a:latin typeface="Arial"/>
              <a:ea typeface="Calibri"/>
              <a:cs typeface="Arial"/>
            </a:endParaRPr>
          </a:p>
          <a:p>
            <a:pPr>
              <a:lnSpc>
                <a:spcPct val="107000"/>
              </a:lnSpc>
              <a:spcBef>
                <a:spcPts val="200"/>
              </a:spcBef>
              <a:spcAft>
                <a:spcPts val="1200"/>
              </a:spcAft>
              <a:tabLst>
                <a:tab pos="457200" algn="l"/>
              </a:tabLst>
            </a:pPr>
            <a:r>
              <a:rPr lang="en-GB" sz="1200" b="1" dirty="0" smtClean="0">
                <a:effectLst/>
                <a:latin typeface="Arial"/>
                <a:ea typeface="Calibri"/>
                <a:cs typeface="Arial"/>
              </a:rPr>
              <a:t>OUTCOME</a:t>
            </a:r>
            <a:endParaRPr lang="it-IT" sz="1200" dirty="0" smtClean="0">
              <a:effectLst/>
              <a:latin typeface="Arial"/>
              <a:ea typeface="Calibri"/>
              <a:cs typeface="Arial"/>
            </a:endParaRPr>
          </a:p>
          <a:p>
            <a:pPr>
              <a:lnSpc>
                <a:spcPct val="107000"/>
              </a:lnSpc>
              <a:spcBef>
                <a:spcPts val="200"/>
              </a:spcBef>
              <a:spcAft>
                <a:spcPts val="1200"/>
              </a:spcAft>
              <a:tabLst>
                <a:tab pos="457200" algn="l"/>
              </a:tabLst>
            </a:pPr>
            <a:r>
              <a:rPr lang="en-GB" sz="1200" dirty="0" smtClean="0">
                <a:effectLst/>
                <a:latin typeface="Arial"/>
                <a:ea typeface="Calibri"/>
                <a:cs typeface="Arial"/>
              </a:rPr>
              <a:t>An outcome of a programme or project is a result that reflects the way </a:t>
            </a:r>
            <a:r>
              <a:rPr lang="en-GB" sz="1200" b="1" dirty="0" smtClean="0">
                <a:effectLst/>
                <a:latin typeface="Arial"/>
                <a:ea typeface="Calibri"/>
                <a:cs typeface="Arial"/>
              </a:rPr>
              <a:t>institutions or people do </a:t>
            </a:r>
            <a:endParaRPr lang="it-IT" sz="1200" dirty="0" smtClean="0">
              <a:effectLst/>
              <a:latin typeface="Arial"/>
              <a:ea typeface="Calibri"/>
              <a:cs typeface="Arial"/>
            </a:endParaRPr>
          </a:p>
          <a:p>
            <a:pPr>
              <a:lnSpc>
                <a:spcPct val="107000"/>
              </a:lnSpc>
              <a:spcBef>
                <a:spcPts val="200"/>
              </a:spcBef>
              <a:spcAft>
                <a:spcPts val="1200"/>
              </a:spcAft>
              <a:tabLst>
                <a:tab pos="457200" algn="l"/>
              </a:tabLst>
            </a:pPr>
            <a:r>
              <a:rPr lang="en-GB" sz="1200" b="1" dirty="0" smtClean="0">
                <a:effectLst/>
                <a:latin typeface="Arial"/>
                <a:ea typeface="Calibri"/>
                <a:cs typeface="Arial"/>
              </a:rPr>
              <a:t>	a) something differently</a:t>
            </a:r>
            <a:r>
              <a:rPr lang="en-GB" sz="1200" dirty="0" smtClean="0">
                <a:effectLst/>
                <a:latin typeface="Arial"/>
                <a:ea typeface="Calibri"/>
                <a:cs typeface="Arial"/>
              </a:rPr>
              <a:t>  (</a:t>
            </a:r>
            <a:r>
              <a:rPr lang="en-GB" sz="1200" i="1" dirty="0" smtClean="0">
                <a:effectLst/>
                <a:latin typeface="Arial"/>
                <a:ea typeface="Calibri"/>
                <a:cs typeface="Arial"/>
              </a:rPr>
              <a:t>behavioural change</a:t>
            </a:r>
            <a:r>
              <a:rPr lang="en-GB" sz="1200" dirty="0" smtClean="0">
                <a:effectLst/>
                <a:latin typeface="Arial"/>
                <a:ea typeface="Calibri"/>
                <a:cs typeface="Arial"/>
              </a:rPr>
              <a:t>) or </a:t>
            </a:r>
            <a:endParaRPr lang="it-IT" sz="1200" dirty="0" smtClean="0">
              <a:effectLst/>
              <a:latin typeface="Arial"/>
              <a:ea typeface="Calibri"/>
              <a:cs typeface="Arial"/>
            </a:endParaRPr>
          </a:p>
          <a:p>
            <a:pPr>
              <a:lnSpc>
                <a:spcPct val="107000"/>
              </a:lnSpc>
              <a:spcBef>
                <a:spcPts val="200"/>
              </a:spcBef>
              <a:spcAft>
                <a:spcPts val="1200"/>
              </a:spcAft>
              <a:tabLst>
                <a:tab pos="457200" algn="l"/>
              </a:tabLst>
            </a:pPr>
            <a:r>
              <a:rPr lang="en-GB" sz="1200" b="1" dirty="0" smtClean="0">
                <a:effectLst/>
                <a:latin typeface="Arial"/>
                <a:ea typeface="Calibri"/>
                <a:cs typeface="Arial"/>
              </a:rPr>
              <a:t>	b) something better </a:t>
            </a:r>
            <a:r>
              <a:rPr lang="en-GB" sz="1200" dirty="0" smtClean="0">
                <a:effectLst/>
                <a:latin typeface="Arial"/>
                <a:ea typeface="Calibri"/>
                <a:cs typeface="Arial"/>
              </a:rPr>
              <a:t>(</a:t>
            </a:r>
            <a:r>
              <a:rPr lang="en-GB" sz="1200" i="1" dirty="0" smtClean="0">
                <a:effectLst/>
                <a:latin typeface="Arial"/>
                <a:ea typeface="Calibri"/>
                <a:cs typeface="Arial"/>
              </a:rPr>
              <a:t>change in performance)</a:t>
            </a:r>
            <a:endParaRPr lang="it-IT" sz="1200" dirty="0" smtClean="0">
              <a:effectLst/>
              <a:latin typeface="Arial"/>
              <a:ea typeface="Calibri"/>
              <a:cs typeface="Arial"/>
            </a:endParaRPr>
          </a:p>
          <a:p>
            <a:pPr>
              <a:lnSpc>
                <a:spcPct val="107000"/>
              </a:lnSpc>
              <a:spcBef>
                <a:spcPts val="200"/>
              </a:spcBef>
              <a:spcAft>
                <a:spcPts val="1200"/>
              </a:spcAft>
              <a:tabLst>
                <a:tab pos="457200" algn="l"/>
              </a:tabLst>
            </a:pPr>
            <a:r>
              <a:rPr lang="en-GB" sz="1200" dirty="0" smtClean="0">
                <a:effectLst/>
                <a:latin typeface="Arial"/>
                <a:ea typeface="Calibri"/>
                <a:cs typeface="Arial"/>
              </a:rPr>
              <a:t>The key difference is that, unlike outputs here the organizations involved have an </a:t>
            </a:r>
            <a:r>
              <a:rPr lang="en-GB" sz="1200" b="1" dirty="0" smtClean="0">
                <a:effectLst/>
                <a:latin typeface="Arial"/>
                <a:ea typeface="Calibri"/>
                <a:cs typeface="Arial"/>
              </a:rPr>
              <a:t>influence </a:t>
            </a:r>
            <a:r>
              <a:rPr lang="en-GB" sz="1200" dirty="0" smtClean="0">
                <a:effectLst/>
                <a:latin typeface="Arial"/>
                <a:ea typeface="Calibri"/>
                <a:cs typeface="Arial"/>
              </a:rPr>
              <a:t>over achieving an outcome, but achieving the outcome ultimately goes beyond their </a:t>
            </a:r>
            <a:r>
              <a:rPr lang="en-GB" sz="1200" b="1" dirty="0" smtClean="0">
                <a:effectLst/>
                <a:latin typeface="Arial"/>
                <a:ea typeface="Calibri"/>
                <a:cs typeface="Arial"/>
              </a:rPr>
              <a:t>control</a:t>
            </a:r>
            <a:r>
              <a:rPr lang="en-GB" sz="1200" dirty="0" smtClean="0">
                <a:effectLst/>
                <a:latin typeface="Arial"/>
                <a:ea typeface="Calibri"/>
                <a:cs typeface="Arial"/>
              </a:rPr>
              <a:t>.</a:t>
            </a:r>
            <a:endParaRPr lang="it-IT" sz="1200" dirty="0" smtClean="0">
              <a:effectLst/>
              <a:latin typeface="Arial"/>
              <a:ea typeface="Calibri"/>
              <a:cs typeface="Arial"/>
            </a:endParaRPr>
          </a:p>
          <a:p>
            <a:pPr>
              <a:lnSpc>
                <a:spcPct val="107000"/>
              </a:lnSpc>
              <a:spcBef>
                <a:spcPts val="200"/>
              </a:spcBef>
              <a:spcAft>
                <a:spcPts val="1200"/>
              </a:spcAft>
              <a:tabLst>
                <a:tab pos="457200" algn="l"/>
              </a:tabLst>
            </a:pPr>
            <a:r>
              <a:rPr lang="en-GB" sz="1200" dirty="0" smtClean="0">
                <a:effectLst/>
                <a:latin typeface="Arial"/>
                <a:ea typeface="Calibri"/>
                <a:cs typeface="Arial"/>
              </a:rPr>
              <a:t>However, if properly defined (and not too high-level), the outcome should still be realistically, and </a:t>
            </a:r>
            <a:r>
              <a:rPr lang="en-US" sz="1200" dirty="0" smtClean="0">
                <a:effectLst/>
                <a:latin typeface="Arial"/>
                <a:ea typeface="Calibri"/>
                <a:cs typeface="Arial"/>
              </a:rPr>
              <a:t>outcomes are typically achieved </a:t>
            </a:r>
            <a:r>
              <a:rPr lang="en-US" sz="1200" b="1" dirty="0" smtClean="0">
                <a:effectLst/>
                <a:latin typeface="Arial"/>
                <a:ea typeface="Calibri"/>
                <a:cs typeface="Arial"/>
              </a:rPr>
              <a:t>at the end</a:t>
            </a:r>
            <a:r>
              <a:rPr lang="en-US" sz="1200" dirty="0" smtClean="0">
                <a:effectLst/>
                <a:latin typeface="Arial"/>
                <a:ea typeface="Calibri"/>
                <a:cs typeface="Arial"/>
              </a:rPr>
              <a:t> or even </a:t>
            </a:r>
            <a:r>
              <a:rPr lang="en-US" sz="1200" b="1" dirty="0" smtClean="0">
                <a:effectLst/>
                <a:latin typeface="Arial"/>
                <a:ea typeface="Calibri"/>
                <a:cs typeface="Arial"/>
              </a:rPr>
              <a:t>after</a:t>
            </a:r>
            <a:r>
              <a:rPr lang="en-US" sz="1200" dirty="0" smtClean="0">
                <a:effectLst/>
                <a:latin typeface="Arial"/>
                <a:ea typeface="Calibri"/>
                <a:cs typeface="Arial"/>
              </a:rPr>
              <a:t> the intervention has been implemented.</a:t>
            </a:r>
            <a:endParaRPr lang="it-IT" sz="1200" dirty="0" smtClean="0">
              <a:effectLst/>
              <a:latin typeface="Arial"/>
              <a:ea typeface="Calibri"/>
              <a:cs typeface="Arial"/>
            </a:endParaRPr>
          </a:p>
          <a:p>
            <a:pPr>
              <a:lnSpc>
                <a:spcPct val="107000"/>
              </a:lnSpc>
              <a:spcBef>
                <a:spcPts val="200"/>
              </a:spcBef>
              <a:spcAft>
                <a:spcPts val="1200"/>
              </a:spcAft>
              <a:tabLst>
                <a:tab pos="457200" algn="l"/>
              </a:tabLst>
            </a:pPr>
            <a:r>
              <a:rPr lang="en-GB" sz="1200" b="1" dirty="0" smtClean="0">
                <a:effectLst/>
                <a:latin typeface="Arial"/>
                <a:ea typeface="Calibri"/>
                <a:cs typeface="Arial"/>
              </a:rPr>
              <a:t>IMPACT</a:t>
            </a:r>
            <a:endParaRPr lang="it-IT" sz="1200" dirty="0" smtClean="0">
              <a:effectLst/>
              <a:latin typeface="Arial"/>
              <a:ea typeface="Calibri"/>
              <a:cs typeface="Arial"/>
            </a:endParaRPr>
          </a:p>
          <a:p>
            <a:pPr>
              <a:lnSpc>
                <a:spcPct val="107000"/>
              </a:lnSpc>
              <a:spcBef>
                <a:spcPts val="200"/>
              </a:spcBef>
              <a:spcAft>
                <a:spcPts val="1200"/>
              </a:spcAft>
              <a:tabLst>
                <a:tab pos="457200" algn="l"/>
              </a:tabLst>
            </a:pPr>
            <a:r>
              <a:rPr lang="en-US" sz="1200" dirty="0" smtClean="0">
                <a:effectLst/>
                <a:latin typeface="Arial"/>
                <a:ea typeface="Calibri"/>
                <a:cs typeface="Arial"/>
              </a:rPr>
              <a:t>Impact is a description of</a:t>
            </a:r>
            <a:r>
              <a:rPr lang="en-US" sz="1200" u="sng" dirty="0" smtClean="0">
                <a:effectLst/>
                <a:latin typeface="Arial"/>
                <a:ea typeface="Calibri"/>
                <a:cs typeface="Arial"/>
              </a:rPr>
              <a:t> </a:t>
            </a:r>
            <a:r>
              <a:rPr lang="en-US" sz="1200" dirty="0" smtClean="0">
                <a:effectLst/>
                <a:latin typeface="Arial"/>
                <a:ea typeface="Calibri"/>
                <a:cs typeface="Arial"/>
              </a:rPr>
              <a:t>the </a:t>
            </a:r>
            <a:r>
              <a:rPr lang="en-US" sz="1200" b="1" dirty="0" smtClean="0">
                <a:effectLst/>
                <a:latin typeface="Arial"/>
                <a:ea typeface="Calibri"/>
                <a:cs typeface="Arial"/>
              </a:rPr>
              <a:t>long-term effect</a:t>
            </a:r>
            <a:r>
              <a:rPr lang="en-US" sz="1200" b="1" u="sng" dirty="0" smtClean="0">
                <a:effectLst/>
                <a:latin typeface="Arial"/>
                <a:ea typeface="Calibri"/>
                <a:cs typeface="Arial"/>
              </a:rPr>
              <a:t>(s)</a:t>
            </a:r>
            <a:r>
              <a:rPr lang="en-US" sz="1200" dirty="0" smtClean="0">
                <a:effectLst/>
                <a:latin typeface="Arial"/>
                <a:ea typeface="Calibri"/>
                <a:cs typeface="Arial"/>
              </a:rPr>
              <a:t>. It implies a change in people’s lives. Impact typically relates to </a:t>
            </a:r>
            <a:r>
              <a:rPr lang="en-US" sz="1200" b="1" dirty="0" smtClean="0">
                <a:effectLst/>
                <a:latin typeface="Arial"/>
                <a:ea typeface="Calibri"/>
                <a:cs typeface="Arial"/>
              </a:rPr>
              <a:t>economic, social, cultural, institutional, environmental, technological</a:t>
            </a:r>
            <a:r>
              <a:rPr lang="en-US" sz="1200" dirty="0" smtClean="0">
                <a:effectLst/>
                <a:latin typeface="Arial"/>
                <a:ea typeface="Calibri"/>
                <a:cs typeface="Arial"/>
              </a:rPr>
              <a:t> changes in the lives of a target population.</a:t>
            </a:r>
            <a:endParaRPr lang="it-IT" sz="1200" dirty="0" smtClean="0">
              <a:effectLst/>
              <a:latin typeface="Arial"/>
              <a:ea typeface="Calibri"/>
              <a:cs typeface="Arial"/>
            </a:endParaRPr>
          </a:p>
          <a:p>
            <a:pPr>
              <a:lnSpc>
                <a:spcPct val="107000"/>
              </a:lnSpc>
              <a:spcBef>
                <a:spcPts val="200"/>
              </a:spcBef>
              <a:spcAft>
                <a:spcPts val="1200"/>
              </a:spcAft>
              <a:tabLst>
                <a:tab pos="457200" algn="l"/>
              </a:tabLst>
            </a:pPr>
            <a:r>
              <a:rPr lang="en-US" sz="1200" dirty="0" smtClean="0">
                <a:effectLst/>
                <a:latin typeface="Arial"/>
                <a:ea typeface="Calibri"/>
                <a:cs typeface="Arial"/>
              </a:rPr>
              <a:t>The impact should be related to the Sustainable Development Goals, internationally agreed development goals, national development goals (as well as human rights enshrined in constitutions), and national commitments to international conventions and treaties like the CEDAW.</a:t>
            </a:r>
            <a:endParaRPr lang="it-IT" sz="1200" dirty="0" smtClean="0">
              <a:effectLst/>
              <a:latin typeface="Arial"/>
              <a:ea typeface="Calibri"/>
              <a:cs typeface="Arial"/>
            </a:endParaRPr>
          </a:p>
          <a:p>
            <a:pPr>
              <a:lnSpc>
                <a:spcPct val="107000"/>
              </a:lnSpc>
              <a:spcBef>
                <a:spcPts val="200"/>
              </a:spcBef>
              <a:spcAft>
                <a:spcPts val="1200"/>
              </a:spcAft>
              <a:tabLst>
                <a:tab pos="457200" algn="l"/>
              </a:tabLst>
            </a:pPr>
            <a:r>
              <a:rPr lang="en-US" sz="1200" dirty="0" smtClean="0">
                <a:effectLst/>
                <a:latin typeface="Arial"/>
                <a:ea typeface="Calibri"/>
                <a:cs typeface="Arial"/>
              </a:rPr>
              <a:t>Impact is typically much </a:t>
            </a:r>
            <a:r>
              <a:rPr lang="en-US" sz="1200" b="1" dirty="0" smtClean="0">
                <a:effectLst/>
                <a:latin typeface="Arial"/>
                <a:ea typeface="Calibri"/>
                <a:cs typeface="Arial"/>
              </a:rPr>
              <a:t>broader </a:t>
            </a:r>
            <a:r>
              <a:rPr lang="en-US" sz="1200" dirty="0" smtClean="0">
                <a:effectLst/>
                <a:latin typeface="Arial"/>
                <a:ea typeface="Calibri"/>
                <a:cs typeface="Arial"/>
              </a:rPr>
              <a:t>than the intervention. Usually, we can establish no more than the extent to which the intervention </a:t>
            </a:r>
            <a:r>
              <a:rPr lang="en-US" sz="1200" b="1" dirty="0" smtClean="0">
                <a:effectLst/>
                <a:latin typeface="Arial"/>
                <a:ea typeface="Calibri"/>
                <a:cs typeface="Arial"/>
              </a:rPr>
              <a:t>contributes </a:t>
            </a:r>
            <a:r>
              <a:rPr lang="en-US" sz="1200" dirty="0" smtClean="0">
                <a:effectLst/>
                <a:latin typeface="Arial"/>
                <a:ea typeface="Calibri"/>
                <a:cs typeface="Arial"/>
              </a:rPr>
              <a:t>to an impact. </a:t>
            </a:r>
            <a:endParaRPr lang="it-IT" sz="1200" dirty="0" smtClean="0">
              <a:effectLst/>
              <a:latin typeface="Arial"/>
              <a:ea typeface="Calibri"/>
              <a:cs typeface="Arial"/>
            </a:endParaRPr>
          </a:p>
          <a:p>
            <a:pPr>
              <a:lnSpc>
                <a:spcPct val="107000"/>
              </a:lnSpc>
              <a:spcBef>
                <a:spcPts val="200"/>
              </a:spcBef>
              <a:spcAft>
                <a:spcPts val="1200"/>
              </a:spcAft>
              <a:tabLst>
                <a:tab pos="457200" algn="l"/>
              </a:tabLst>
            </a:pPr>
            <a:r>
              <a:rPr lang="en-GB" sz="1200" b="1" dirty="0" smtClean="0">
                <a:effectLst/>
                <a:latin typeface="Arial"/>
                <a:ea typeface="Calibri"/>
                <a:cs typeface="Arial"/>
              </a:rPr>
              <a:t>RESULTS</a:t>
            </a:r>
            <a:endParaRPr lang="it-IT" sz="1200" dirty="0" smtClean="0">
              <a:effectLst/>
              <a:latin typeface="Arial"/>
              <a:ea typeface="Calibri"/>
              <a:cs typeface="Arial"/>
            </a:endParaRPr>
          </a:p>
          <a:p>
            <a:r>
              <a:rPr lang="en-US" sz="1200" dirty="0" smtClean="0">
                <a:effectLst/>
                <a:latin typeface="Arial"/>
                <a:ea typeface="Calibri"/>
              </a:rPr>
              <a:t>This leads us to a definition of results: The UN defines ‘results’ as </a:t>
            </a:r>
            <a:r>
              <a:rPr lang="en-US" sz="1200" b="1" dirty="0" smtClean="0">
                <a:effectLst/>
                <a:latin typeface="Arial"/>
                <a:ea typeface="Calibri"/>
              </a:rPr>
              <a:t>outputs, outcomes and impact.  </a:t>
            </a:r>
            <a:r>
              <a:rPr lang="en-US" sz="1200" dirty="0" smtClean="0">
                <a:effectLst/>
                <a:latin typeface="Arial"/>
                <a:ea typeface="Calibri"/>
              </a:rPr>
              <a:t>And most importantly, results are </a:t>
            </a:r>
            <a:r>
              <a:rPr lang="en-US" sz="1200" b="1" dirty="0" smtClean="0">
                <a:effectLst/>
                <a:latin typeface="Arial"/>
                <a:ea typeface="Calibri"/>
              </a:rPr>
              <a:t>NOT inputs or activities</a:t>
            </a:r>
            <a:r>
              <a:rPr lang="en-US" sz="1200" dirty="0" smtClean="0">
                <a:effectLst/>
                <a:latin typeface="Arial"/>
                <a:ea typeface="Calibri"/>
              </a:rPr>
              <a:t>.</a:t>
            </a:r>
            <a:endParaRPr lang="en-GB" dirty="0">
              <a:solidFill>
                <a:schemeClr val="accent6">
                  <a:lumMod val="50000"/>
                </a:schemeClr>
              </a:solidFill>
            </a:endParaRPr>
          </a:p>
        </p:txBody>
      </p:sp>
      <p:sp>
        <p:nvSpPr>
          <p:cNvPr id="4" name="Foliennummernplatzhalter 3"/>
          <p:cNvSpPr>
            <a:spLocks noGrp="1"/>
          </p:cNvSpPr>
          <p:nvPr>
            <p:ph type="sldNum" sz="quarter" idx="10"/>
          </p:nvPr>
        </p:nvSpPr>
        <p:spPr/>
        <p:txBody>
          <a:bodyPr/>
          <a:lstStyle/>
          <a:p>
            <a:fld id="{58F6F61F-D4AF-4099-A62B-9F3B84D146B2}" type="slidenum">
              <a:rPr lang="en-GB" smtClean="0"/>
              <a:pPr/>
              <a:t>8</a:t>
            </a:fld>
            <a:endParaRPr lang="en-GB" dirty="0"/>
          </a:p>
        </p:txBody>
      </p:sp>
    </p:spTree>
    <p:extLst>
      <p:ext uri="{BB962C8B-B14F-4D97-AF65-F5344CB8AC3E}">
        <p14:creationId xmlns:p14="http://schemas.microsoft.com/office/powerpoint/2010/main" val="3686510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en-GB" sz="1200" kern="1200" dirty="0" smtClean="0">
                <a:solidFill>
                  <a:schemeClr val="tx1"/>
                </a:solidFill>
                <a:effectLst/>
                <a:latin typeface="+mn-lt"/>
                <a:ea typeface="+mn-ea"/>
                <a:cs typeface="+mn-cs"/>
              </a:rPr>
              <a:t>These are a few exemplary questions that should guide the integration of a GEWE perspective in the results chain. </a:t>
            </a:r>
            <a:endParaRPr lang="it-IT" dirty="0"/>
          </a:p>
        </p:txBody>
      </p:sp>
      <p:sp>
        <p:nvSpPr>
          <p:cNvPr id="4" name="Segnaposto numero diapositiva 3"/>
          <p:cNvSpPr>
            <a:spLocks noGrp="1"/>
          </p:cNvSpPr>
          <p:nvPr>
            <p:ph type="sldNum" sz="quarter" idx="10"/>
          </p:nvPr>
        </p:nvSpPr>
        <p:spPr/>
        <p:txBody>
          <a:bodyPr/>
          <a:lstStyle/>
          <a:p>
            <a:fld id="{02809F7A-B409-4498-BDAE-83CB333CDE40}" type="slidenum">
              <a:rPr lang="it-IT" smtClean="0"/>
              <a:pPr/>
              <a:t>9</a:t>
            </a:fld>
            <a:endParaRPr lang="it-IT"/>
          </a:p>
        </p:txBody>
      </p:sp>
    </p:spTree>
    <p:extLst>
      <p:ext uri="{BB962C8B-B14F-4D97-AF65-F5344CB8AC3E}">
        <p14:creationId xmlns:p14="http://schemas.microsoft.com/office/powerpoint/2010/main" val="3289400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noAutofit/>
          </a:bodyPr>
          <a:lstStyle>
            <a:lvl1pPr>
              <a:defRPr sz="5400">
                <a:solidFill>
                  <a:schemeClr val="bg1"/>
                </a:solidFill>
                <a:latin typeface="Geneva"/>
                <a:cs typeface="Geneva"/>
              </a:defRPr>
            </a:lvl1pPr>
          </a:lstStyle>
          <a:p>
            <a:r>
              <a:rPr lang="en-US" dirty="0"/>
              <a:t>Click to edit Master title style</a:t>
            </a:r>
            <a:endParaRPr lang="it-IT" dirty="0"/>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rgbClr val="FFFFFF"/>
                </a:solidFill>
                <a:latin typeface="DIN Condensed Bold"/>
                <a:cs typeface="DIN Condensed Bol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it-IT" dirty="0"/>
          </a:p>
        </p:txBody>
      </p:sp>
      <p:sp>
        <p:nvSpPr>
          <p:cNvPr id="5" name="Footer Placeholder 4"/>
          <p:cNvSpPr>
            <a:spLocks noGrp="1"/>
          </p:cNvSpPr>
          <p:nvPr>
            <p:ph type="ftr" sz="quarter" idx="3"/>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M4|Dvelopment</a:t>
            </a:r>
            <a:endParaRPr lang="it-IT" dirty="0"/>
          </a:p>
        </p:txBody>
      </p:sp>
    </p:spTree>
    <p:extLst>
      <p:ext uri="{BB962C8B-B14F-4D97-AF65-F5344CB8AC3E}">
        <p14:creationId xmlns:p14="http://schemas.microsoft.com/office/powerpoint/2010/main" val="607254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5" name="Footer Placeholder 4"/>
          <p:cNvSpPr>
            <a:spLocks noGrp="1"/>
          </p:cNvSpPr>
          <p:nvPr>
            <p:ph type="ftr" sz="quarter" idx="11"/>
          </p:nvPr>
        </p:nvSpPr>
        <p:spPr/>
        <p:txBody>
          <a:bodyPr/>
          <a:lstStyle/>
          <a:p>
            <a:r>
              <a:rPr lang="it-IT"/>
              <a:t>M4|Dvelopment</a:t>
            </a:r>
          </a:p>
        </p:txBody>
      </p:sp>
    </p:spTree>
    <p:extLst>
      <p:ext uri="{BB962C8B-B14F-4D97-AF65-F5344CB8AC3E}">
        <p14:creationId xmlns:p14="http://schemas.microsoft.com/office/powerpoint/2010/main" val="3552147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6"/>
            <a:ext cx="2057400" cy="4876271"/>
          </a:xfrm>
        </p:spPr>
        <p:txBody>
          <a:bodyPr vert="eaVert"/>
          <a:lstStyle/>
          <a:p>
            <a:r>
              <a:rPr lang="en-US"/>
              <a:t>Click to edit Master title style</a:t>
            </a:r>
            <a:endParaRPr lang="it-IT"/>
          </a:p>
        </p:txBody>
      </p:sp>
      <p:sp>
        <p:nvSpPr>
          <p:cNvPr id="3" name="Vertical Text Placeholder 2"/>
          <p:cNvSpPr>
            <a:spLocks noGrp="1"/>
          </p:cNvSpPr>
          <p:nvPr>
            <p:ph type="body" orient="vert" idx="1"/>
          </p:nvPr>
        </p:nvSpPr>
        <p:spPr>
          <a:xfrm>
            <a:off x="457200" y="228866"/>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Footer Placeholder 4"/>
          <p:cNvSpPr>
            <a:spLocks noGrp="1"/>
          </p:cNvSpPr>
          <p:nvPr>
            <p:ph type="ftr" sz="quarter" idx="11"/>
          </p:nvPr>
        </p:nvSpPr>
        <p:spPr/>
        <p:txBody>
          <a:bodyPr/>
          <a:lstStyle/>
          <a:p>
            <a:r>
              <a:rPr lang="it-IT"/>
              <a:t>M4|Dvelopment</a:t>
            </a:r>
          </a:p>
        </p:txBody>
      </p:sp>
    </p:spTree>
    <p:extLst>
      <p:ext uri="{BB962C8B-B14F-4D97-AF65-F5344CB8AC3E}">
        <p14:creationId xmlns:p14="http://schemas.microsoft.com/office/powerpoint/2010/main" val="1204326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Footer Placeholder 2"/>
          <p:cNvSpPr>
            <a:spLocks noGrp="1"/>
          </p:cNvSpPr>
          <p:nvPr>
            <p:ph type="ftr" sz="quarter" idx="10"/>
          </p:nvPr>
        </p:nvSpPr>
        <p:spPr/>
        <p:txBody>
          <a:bodyPr/>
          <a:lstStyle/>
          <a:p>
            <a:r>
              <a:rPr lang="it-IT"/>
              <a:t>M4|Dvelopment</a:t>
            </a:r>
            <a:endParaRPr lang="it-IT" dirty="0"/>
          </a:p>
        </p:txBody>
      </p:sp>
    </p:spTree>
    <p:extLst>
      <p:ext uri="{BB962C8B-B14F-4D97-AF65-F5344CB8AC3E}">
        <p14:creationId xmlns:p14="http://schemas.microsoft.com/office/powerpoint/2010/main" val="1942294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1521357"/>
            <a:ext cx="7886699" cy="3253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a:extLst>
              <a:ext uri="{FF2B5EF4-FFF2-40B4-BE49-F238E27FC236}">
                <a16:creationId xmlns="" xmlns:a16="http://schemas.microsoft.com/office/drawing/2014/main" id="{DBAD3A6E-A415-C847-A762-B855D0D552EC}"/>
              </a:ext>
            </a:extLst>
          </p:cNvPr>
          <p:cNvSpPr>
            <a:spLocks noGrp="1"/>
          </p:cNvSpPr>
          <p:nvPr>
            <p:ph type="ftr" sz="quarter" idx="11"/>
          </p:nvPr>
        </p:nvSpPr>
        <p:spPr>
          <a:xfrm>
            <a:off x="3306101" y="5350789"/>
            <a:ext cx="5837899" cy="375351"/>
          </a:xfrm>
        </p:spPr>
        <p:txBody>
          <a:bodyPr/>
          <a:lstStyle/>
          <a:p>
            <a:r>
              <a:rPr lang="it-IT"/>
              <a:t>M4|Dvelopment</a:t>
            </a:r>
          </a:p>
        </p:txBody>
      </p:sp>
    </p:spTree>
    <p:extLst>
      <p:ext uri="{BB962C8B-B14F-4D97-AF65-F5344CB8AC3E}">
        <p14:creationId xmlns:p14="http://schemas.microsoft.com/office/powerpoint/2010/main" val="1023045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1521357"/>
            <a:ext cx="7886699" cy="3253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a:extLst>
              <a:ext uri="{FF2B5EF4-FFF2-40B4-BE49-F238E27FC236}">
                <a16:creationId xmlns="" xmlns:a16="http://schemas.microsoft.com/office/drawing/2014/main" id="{D3EC94BA-8D9E-DD49-B992-15E6E339A3F4}"/>
              </a:ext>
            </a:extLst>
          </p:cNvPr>
          <p:cNvSpPr>
            <a:spLocks noGrp="1"/>
          </p:cNvSpPr>
          <p:nvPr>
            <p:ph type="ftr" sz="quarter" idx="11"/>
          </p:nvPr>
        </p:nvSpPr>
        <p:spPr>
          <a:xfrm>
            <a:off x="3306101" y="5350789"/>
            <a:ext cx="5837899" cy="375351"/>
          </a:xfrm>
        </p:spPr>
        <p:txBody>
          <a:bodyPr/>
          <a:lstStyle/>
          <a:p>
            <a:r>
              <a:rPr lang="it-IT"/>
              <a:t>M4|Dvelopment</a:t>
            </a:r>
          </a:p>
        </p:txBody>
      </p:sp>
    </p:spTree>
    <p:extLst>
      <p:ext uri="{BB962C8B-B14F-4D97-AF65-F5344CB8AC3E}">
        <p14:creationId xmlns:p14="http://schemas.microsoft.com/office/powerpoint/2010/main" val="32660562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1521357"/>
            <a:ext cx="7886699" cy="3253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5">
            <a:extLst>
              <a:ext uri="{FF2B5EF4-FFF2-40B4-BE49-F238E27FC236}">
                <a16:creationId xmlns="" xmlns:a16="http://schemas.microsoft.com/office/drawing/2014/main" id="{D035E8A2-3F5A-6D47-9574-402962398F1A}"/>
              </a:ext>
            </a:extLst>
          </p:cNvPr>
          <p:cNvSpPr>
            <a:spLocks noGrp="1"/>
          </p:cNvSpPr>
          <p:nvPr>
            <p:ph type="ftr" sz="quarter" idx="11"/>
          </p:nvPr>
        </p:nvSpPr>
        <p:spPr>
          <a:xfrm>
            <a:off x="3306101" y="5350789"/>
            <a:ext cx="5837899" cy="375351"/>
          </a:xfrm>
        </p:spPr>
        <p:txBody>
          <a:bodyPr/>
          <a:lstStyle/>
          <a:p>
            <a:r>
              <a:rPr lang="it-IT"/>
              <a:t>M4|Dvelopment</a:t>
            </a:r>
          </a:p>
        </p:txBody>
      </p:sp>
    </p:spTree>
    <p:extLst>
      <p:ext uri="{BB962C8B-B14F-4D97-AF65-F5344CB8AC3E}">
        <p14:creationId xmlns:p14="http://schemas.microsoft.com/office/powerpoint/2010/main" val="3546658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1521357"/>
            <a:ext cx="7886699" cy="3253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5296961"/>
            <a:ext cx="2057400" cy="304271"/>
          </a:xfrm>
          <a:prstGeom prst="rect">
            <a:avLst/>
          </a:prstGeom>
        </p:spPr>
        <p:txBody>
          <a:bodyPr lIns="71323" tIns="35662" rIns="71323" bIns="35662"/>
          <a:lstStyle/>
          <a:p>
            <a:endParaRPr lang="en-US">
              <a:solidFill>
                <a:prstClr val="black">
                  <a:tint val="75000"/>
                </a:prstClr>
              </a:solidFill>
            </a:endParaRPr>
          </a:p>
        </p:txBody>
      </p:sp>
      <p:sp>
        <p:nvSpPr>
          <p:cNvPr id="8" name="Footer Placeholder 5">
            <a:extLst>
              <a:ext uri="{FF2B5EF4-FFF2-40B4-BE49-F238E27FC236}">
                <a16:creationId xmlns="" xmlns:a16="http://schemas.microsoft.com/office/drawing/2014/main" id="{C63A8C62-594B-FC47-BE89-503F15339633}"/>
              </a:ext>
            </a:extLst>
          </p:cNvPr>
          <p:cNvSpPr>
            <a:spLocks noGrp="1"/>
          </p:cNvSpPr>
          <p:nvPr>
            <p:ph type="ftr" sz="quarter" idx="11"/>
          </p:nvPr>
        </p:nvSpPr>
        <p:spPr>
          <a:xfrm>
            <a:off x="3306101" y="5350789"/>
            <a:ext cx="5837899" cy="375351"/>
          </a:xfrm>
        </p:spPr>
        <p:txBody>
          <a:bodyPr/>
          <a:lstStyle/>
          <a:p>
            <a:r>
              <a:rPr lang="it-IT"/>
              <a:t>M4|Dvelopment</a:t>
            </a:r>
          </a:p>
        </p:txBody>
      </p:sp>
    </p:spTree>
    <p:extLst>
      <p:ext uri="{BB962C8B-B14F-4D97-AF65-F5344CB8AC3E}">
        <p14:creationId xmlns:p14="http://schemas.microsoft.com/office/powerpoint/2010/main" val="40136858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1" y="1521357"/>
            <a:ext cx="7886699" cy="3253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28650" y="5296961"/>
            <a:ext cx="2057400" cy="304271"/>
          </a:xfrm>
          <a:prstGeom prst="rect">
            <a:avLst/>
          </a:prstGeom>
        </p:spPr>
        <p:txBody>
          <a:bodyPr lIns="71323" tIns="35662" rIns="71323" bIns="35662"/>
          <a:lstStyle/>
          <a:p>
            <a:endParaRPr lang="en-US">
              <a:solidFill>
                <a:prstClr val="black">
                  <a:tint val="75000"/>
                </a:prstClr>
              </a:solidFill>
            </a:endParaRPr>
          </a:p>
        </p:txBody>
      </p:sp>
      <p:sp>
        <p:nvSpPr>
          <p:cNvPr id="8" name="Footer Placeholder 5">
            <a:extLst>
              <a:ext uri="{FF2B5EF4-FFF2-40B4-BE49-F238E27FC236}">
                <a16:creationId xmlns="" xmlns:a16="http://schemas.microsoft.com/office/drawing/2014/main" id="{9C213440-3720-1349-95FF-F17A5B420F52}"/>
              </a:ext>
            </a:extLst>
          </p:cNvPr>
          <p:cNvSpPr>
            <a:spLocks noGrp="1"/>
          </p:cNvSpPr>
          <p:nvPr>
            <p:ph type="ftr" sz="quarter" idx="11"/>
          </p:nvPr>
        </p:nvSpPr>
        <p:spPr>
          <a:xfrm>
            <a:off x="3306101" y="5350789"/>
            <a:ext cx="5837899" cy="375351"/>
          </a:xfrm>
        </p:spPr>
        <p:txBody>
          <a:bodyPr/>
          <a:lstStyle/>
          <a:p>
            <a:r>
              <a:rPr lang="it-IT"/>
              <a:t>M4|Dvelopment</a:t>
            </a:r>
          </a:p>
        </p:txBody>
      </p:sp>
    </p:spTree>
    <p:extLst>
      <p:ext uri="{BB962C8B-B14F-4D97-AF65-F5344CB8AC3E}">
        <p14:creationId xmlns:p14="http://schemas.microsoft.com/office/powerpoint/2010/main" val="4013685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43608" y="397227"/>
            <a:ext cx="7869560" cy="600067"/>
          </a:xfrm>
          <a:prstGeom prst="rect">
            <a:avLst/>
          </a:prstGeom>
        </p:spPr>
        <p:txBody>
          <a:bodyPr/>
          <a:lstStyle>
            <a:lvl1pPr>
              <a:defRPr b="1">
                <a:solidFill>
                  <a:srgbClr val="154F98"/>
                </a:solidFill>
                <a:latin typeface="Arial Narrow" panose="020B0606020202030204" pitchFamily="34" charset="0"/>
                <a:cs typeface="Arial" pitchFamily="34" charset="0"/>
              </a:defRPr>
            </a:lvl1pPr>
          </a:lstStyle>
          <a:p>
            <a:r>
              <a:rPr lang="en-US" dirty="0"/>
              <a:t>Click to edit Master title style</a:t>
            </a:r>
            <a:endParaRPr lang="en-GB" dirty="0"/>
          </a:p>
        </p:txBody>
      </p:sp>
      <p:sp>
        <p:nvSpPr>
          <p:cNvPr id="9" name="Content Placeholder 8"/>
          <p:cNvSpPr>
            <a:spLocks noGrp="1"/>
          </p:cNvSpPr>
          <p:nvPr>
            <p:ph sz="quarter" idx="13"/>
          </p:nvPr>
        </p:nvSpPr>
        <p:spPr>
          <a:xfrm>
            <a:off x="1043608" y="1117307"/>
            <a:ext cx="7848872" cy="3780420"/>
          </a:xfrm>
          <a:prstGeom prst="rect">
            <a:avLst/>
          </a:prstGeom>
        </p:spPr>
        <p:txBody>
          <a:bodyPr/>
          <a:lstStyle>
            <a:lvl1pPr marL="285739" indent="-285739">
              <a:buClr>
                <a:srgbClr val="154F98"/>
              </a:buClr>
              <a:buFont typeface="Wingdings" panose="05000000000000000000" pitchFamily="2" charset="2"/>
              <a:buChar char="§"/>
              <a:defRPr sz="1667">
                <a:solidFill>
                  <a:schemeClr val="tx1"/>
                </a:solidFill>
                <a:latin typeface="Arial" panose="020B0604020202020204" pitchFamily="34" charset="0"/>
                <a:cs typeface="Arial" panose="020B0604020202020204" pitchFamily="34" charset="0"/>
              </a:defRPr>
            </a:lvl1pPr>
            <a:lvl2pPr marL="619100" indent="-238115">
              <a:buClr>
                <a:srgbClr val="154F98"/>
              </a:buClr>
              <a:buFont typeface="Wingdings" panose="05000000000000000000" pitchFamily="2" charset="2"/>
              <a:buChar char="§"/>
              <a:defRPr sz="1500">
                <a:solidFill>
                  <a:schemeClr val="tx1"/>
                </a:solidFill>
                <a:latin typeface="Arial" panose="020B0604020202020204" pitchFamily="34" charset="0"/>
                <a:cs typeface="Arial" panose="020B0604020202020204" pitchFamily="34" charset="0"/>
              </a:defRPr>
            </a:lvl2pPr>
            <a:lvl3pPr marL="952462" indent="-190492">
              <a:buClr>
                <a:srgbClr val="154F98"/>
              </a:buClr>
              <a:buFont typeface="Wingdings" panose="05000000000000000000" pitchFamily="2" charset="2"/>
              <a:buChar char="§"/>
              <a:defRPr sz="1333">
                <a:solidFill>
                  <a:schemeClr val="tx1"/>
                </a:solidFill>
                <a:latin typeface="Arial" panose="020B0604020202020204" pitchFamily="34" charset="0"/>
                <a:cs typeface="Arial" panose="020B0604020202020204" pitchFamily="34" charset="0"/>
              </a:defRPr>
            </a:lvl3pPr>
            <a:lvl4pPr marL="1333447" indent="-190492">
              <a:buClr>
                <a:srgbClr val="154F98"/>
              </a:buClr>
              <a:buFont typeface="Wingdings" panose="05000000000000000000" pitchFamily="2" charset="2"/>
              <a:buChar char="§"/>
              <a:defRPr sz="1167">
                <a:solidFill>
                  <a:schemeClr val="tx1"/>
                </a:solidFill>
                <a:latin typeface="Arial" panose="020B0604020202020204" pitchFamily="34" charset="0"/>
                <a:cs typeface="Arial" panose="020B0604020202020204" pitchFamily="34" charset="0"/>
              </a:defRPr>
            </a:lvl4pPr>
            <a:lvl5pPr marL="1714431" indent="-190492">
              <a:buClr>
                <a:srgbClr val="154F98"/>
              </a:buClr>
              <a:buFont typeface="Wingdings" panose="05000000000000000000" pitchFamily="2" charset="2"/>
              <a:buChar char="§"/>
              <a:defRPr sz="1167">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4258602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43608" y="397227"/>
            <a:ext cx="7869560" cy="600067"/>
          </a:xfrm>
          <a:prstGeom prst="rect">
            <a:avLst/>
          </a:prstGeom>
        </p:spPr>
        <p:txBody>
          <a:bodyPr/>
          <a:lstStyle>
            <a:lvl1pPr>
              <a:defRPr b="1">
                <a:solidFill>
                  <a:srgbClr val="154F98"/>
                </a:solidFill>
                <a:latin typeface="Arial Narrow" panose="020B0606020202030204" pitchFamily="34" charset="0"/>
                <a:cs typeface="Arial" pitchFamily="34" charset="0"/>
              </a:defRPr>
            </a:lvl1pPr>
          </a:lstStyle>
          <a:p>
            <a:r>
              <a:rPr lang="en-US" dirty="0"/>
              <a:t>Click to edit Master title style</a:t>
            </a:r>
            <a:endParaRPr lang="en-GB" dirty="0"/>
          </a:p>
        </p:txBody>
      </p:sp>
      <p:sp>
        <p:nvSpPr>
          <p:cNvPr id="9" name="Content Placeholder 8"/>
          <p:cNvSpPr>
            <a:spLocks noGrp="1"/>
          </p:cNvSpPr>
          <p:nvPr>
            <p:ph sz="quarter" idx="13"/>
          </p:nvPr>
        </p:nvSpPr>
        <p:spPr>
          <a:xfrm>
            <a:off x="1043608" y="1117307"/>
            <a:ext cx="7848872" cy="3780420"/>
          </a:xfrm>
          <a:prstGeom prst="rect">
            <a:avLst/>
          </a:prstGeom>
        </p:spPr>
        <p:txBody>
          <a:bodyPr/>
          <a:lstStyle>
            <a:lvl1pPr marL="285739" indent="-285739">
              <a:buClr>
                <a:srgbClr val="154F98"/>
              </a:buClr>
              <a:buFont typeface="Wingdings" panose="05000000000000000000" pitchFamily="2" charset="2"/>
              <a:buChar char="§"/>
              <a:defRPr sz="1667">
                <a:solidFill>
                  <a:schemeClr val="tx1"/>
                </a:solidFill>
                <a:latin typeface="Arial" panose="020B0604020202020204" pitchFamily="34" charset="0"/>
                <a:cs typeface="Arial" panose="020B0604020202020204" pitchFamily="34" charset="0"/>
              </a:defRPr>
            </a:lvl1pPr>
            <a:lvl2pPr marL="619100" indent="-238115">
              <a:buClr>
                <a:srgbClr val="154F98"/>
              </a:buClr>
              <a:buFont typeface="Wingdings" panose="05000000000000000000" pitchFamily="2" charset="2"/>
              <a:buChar char="§"/>
              <a:defRPr sz="1500">
                <a:solidFill>
                  <a:schemeClr val="tx1"/>
                </a:solidFill>
                <a:latin typeface="Arial" panose="020B0604020202020204" pitchFamily="34" charset="0"/>
                <a:cs typeface="Arial" panose="020B0604020202020204" pitchFamily="34" charset="0"/>
              </a:defRPr>
            </a:lvl2pPr>
            <a:lvl3pPr marL="952462" indent="-190492">
              <a:buClr>
                <a:srgbClr val="154F98"/>
              </a:buClr>
              <a:buFont typeface="Wingdings" panose="05000000000000000000" pitchFamily="2" charset="2"/>
              <a:buChar char="§"/>
              <a:defRPr sz="1333">
                <a:solidFill>
                  <a:schemeClr val="tx1"/>
                </a:solidFill>
                <a:latin typeface="Arial" panose="020B0604020202020204" pitchFamily="34" charset="0"/>
                <a:cs typeface="Arial" panose="020B0604020202020204" pitchFamily="34" charset="0"/>
              </a:defRPr>
            </a:lvl3pPr>
            <a:lvl4pPr marL="1333447" indent="-190492">
              <a:buClr>
                <a:srgbClr val="154F98"/>
              </a:buClr>
              <a:buFont typeface="Wingdings" panose="05000000000000000000" pitchFamily="2" charset="2"/>
              <a:buChar char="§"/>
              <a:defRPr sz="1167">
                <a:solidFill>
                  <a:schemeClr val="tx1"/>
                </a:solidFill>
                <a:latin typeface="Arial" panose="020B0604020202020204" pitchFamily="34" charset="0"/>
                <a:cs typeface="Arial" panose="020B0604020202020204" pitchFamily="34" charset="0"/>
              </a:defRPr>
            </a:lvl4pPr>
            <a:lvl5pPr marL="1714431" indent="-190492">
              <a:buClr>
                <a:srgbClr val="154F98"/>
              </a:buClr>
              <a:buFont typeface="Wingdings" panose="05000000000000000000" pitchFamily="2" charset="2"/>
              <a:buChar char="§"/>
              <a:defRPr sz="1167">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298523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it-IT"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5" name="Footer Placeholder 4"/>
          <p:cNvSpPr>
            <a:spLocks noGrp="1"/>
          </p:cNvSpPr>
          <p:nvPr>
            <p:ph type="ftr" sz="quarter" idx="3"/>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M4|Dvelopment</a:t>
            </a:r>
            <a:endParaRPr lang="it-IT" dirty="0"/>
          </a:p>
        </p:txBody>
      </p:sp>
    </p:spTree>
    <p:extLst>
      <p:ext uri="{BB962C8B-B14F-4D97-AF65-F5344CB8AC3E}">
        <p14:creationId xmlns:p14="http://schemas.microsoft.com/office/powerpoint/2010/main" val="1494714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43608" y="397227"/>
            <a:ext cx="7869560" cy="600067"/>
          </a:xfrm>
          <a:prstGeom prst="rect">
            <a:avLst/>
          </a:prstGeom>
        </p:spPr>
        <p:txBody>
          <a:bodyPr/>
          <a:lstStyle>
            <a:lvl1pPr>
              <a:defRPr b="1">
                <a:solidFill>
                  <a:srgbClr val="154F98"/>
                </a:solidFill>
                <a:latin typeface="Arial Narrow" panose="020B0606020202030204" pitchFamily="34" charset="0"/>
                <a:cs typeface="Arial" pitchFamily="34" charset="0"/>
              </a:defRPr>
            </a:lvl1pPr>
          </a:lstStyle>
          <a:p>
            <a:r>
              <a:rPr lang="en-US" dirty="0"/>
              <a:t>Click to edit Master title style</a:t>
            </a:r>
            <a:endParaRPr lang="en-GB" dirty="0"/>
          </a:p>
        </p:txBody>
      </p:sp>
      <p:sp>
        <p:nvSpPr>
          <p:cNvPr id="9" name="Content Placeholder 8"/>
          <p:cNvSpPr>
            <a:spLocks noGrp="1"/>
          </p:cNvSpPr>
          <p:nvPr>
            <p:ph sz="quarter" idx="13"/>
          </p:nvPr>
        </p:nvSpPr>
        <p:spPr>
          <a:xfrm>
            <a:off x="1043608" y="1117307"/>
            <a:ext cx="7848872" cy="3780420"/>
          </a:xfrm>
          <a:prstGeom prst="rect">
            <a:avLst/>
          </a:prstGeom>
        </p:spPr>
        <p:txBody>
          <a:bodyPr/>
          <a:lstStyle>
            <a:lvl1pPr marL="285739" indent="-285739">
              <a:buClr>
                <a:srgbClr val="154F98"/>
              </a:buClr>
              <a:buFont typeface="Wingdings" panose="05000000000000000000" pitchFamily="2" charset="2"/>
              <a:buChar char="§"/>
              <a:defRPr sz="1667">
                <a:solidFill>
                  <a:schemeClr val="tx1"/>
                </a:solidFill>
                <a:latin typeface="Arial" panose="020B0604020202020204" pitchFamily="34" charset="0"/>
                <a:cs typeface="Arial" panose="020B0604020202020204" pitchFamily="34" charset="0"/>
              </a:defRPr>
            </a:lvl1pPr>
            <a:lvl2pPr marL="619100" indent="-238115">
              <a:buClr>
                <a:srgbClr val="154F98"/>
              </a:buClr>
              <a:buFont typeface="Wingdings" panose="05000000000000000000" pitchFamily="2" charset="2"/>
              <a:buChar char="§"/>
              <a:defRPr sz="1500">
                <a:solidFill>
                  <a:schemeClr val="tx1"/>
                </a:solidFill>
                <a:latin typeface="Arial" panose="020B0604020202020204" pitchFamily="34" charset="0"/>
                <a:cs typeface="Arial" panose="020B0604020202020204" pitchFamily="34" charset="0"/>
              </a:defRPr>
            </a:lvl2pPr>
            <a:lvl3pPr marL="952462" indent="-190492">
              <a:buClr>
                <a:srgbClr val="154F98"/>
              </a:buClr>
              <a:buFont typeface="Wingdings" panose="05000000000000000000" pitchFamily="2" charset="2"/>
              <a:buChar char="§"/>
              <a:defRPr sz="1333">
                <a:solidFill>
                  <a:schemeClr val="tx1"/>
                </a:solidFill>
                <a:latin typeface="Arial" panose="020B0604020202020204" pitchFamily="34" charset="0"/>
                <a:cs typeface="Arial" panose="020B0604020202020204" pitchFamily="34" charset="0"/>
              </a:defRPr>
            </a:lvl3pPr>
            <a:lvl4pPr marL="1333447" indent="-190492">
              <a:buClr>
                <a:srgbClr val="154F98"/>
              </a:buClr>
              <a:buFont typeface="Wingdings" panose="05000000000000000000" pitchFamily="2" charset="2"/>
              <a:buChar char="§"/>
              <a:defRPr sz="1167">
                <a:solidFill>
                  <a:schemeClr val="tx1"/>
                </a:solidFill>
                <a:latin typeface="Arial" panose="020B0604020202020204" pitchFamily="34" charset="0"/>
                <a:cs typeface="Arial" panose="020B0604020202020204" pitchFamily="34" charset="0"/>
              </a:defRPr>
            </a:lvl4pPr>
            <a:lvl5pPr marL="1714431" indent="-190492">
              <a:buClr>
                <a:srgbClr val="154F98"/>
              </a:buClr>
              <a:buFont typeface="Wingdings" panose="05000000000000000000" pitchFamily="2" charset="2"/>
              <a:buChar char="§"/>
              <a:defRPr sz="1167">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3453662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43608" y="397227"/>
            <a:ext cx="7869560" cy="600067"/>
          </a:xfrm>
          <a:prstGeom prst="rect">
            <a:avLst/>
          </a:prstGeom>
        </p:spPr>
        <p:txBody>
          <a:bodyPr/>
          <a:lstStyle>
            <a:lvl1pPr>
              <a:defRPr b="1">
                <a:solidFill>
                  <a:srgbClr val="154F98"/>
                </a:solidFill>
                <a:latin typeface="Arial Narrow" panose="020B0606020202030204" pitchFamily="34" charset="0"/>
                <a:cs typeface="Arial" pitchFamily="34" charset="0"/>
              </a:defRPr>
            </a:lvl1pPr>
          </a:lstStyle>
          <a:p>
            <a:r>
              <a:rPr lang="en-US" dirty="0"/>
              <a:t>Click to edit Master title style</a:t>
            </a:r>
            <a:endParaRPr lang="en-GB" dirty="0"/>
          </a:p>
        </p:txBody>
      </p:sp>
      <p:sp>
        <p:nvSpPr>
          <p:cNvPr id="9" name="Content Placeholder 8"/>
          <p:cNvSpPr>
            <a:spLocks noGrp="1"/>
          </p:cNvSpPr>
          <p:nvPr>
            <p:ph sz="quarter" idx="13"/>
          </p:nvPr>
        </p:nvSpPr>
        <p:spPr>
          <a:xfrm>
            <a:off x="1043608" y="1117307"/>
            <a:ext cx="7848872" cy="3780420"/>
          </a:xfrm>
          <a:prstGeom prst="rect">
            <a:avLst/>
          </a:prstGeom>
        </p:spPr>
        <p:txBody>
          <a:bodyPr/>
          <a:lstStyle>
            <a:lvl1pPr marL="285739" indent="-285739">
              <a:buClr>
                <a:srgbClr val="154F98"/>
              </a:buClr>
              <a:buFont typeface="Wingdings" panose="05000000000000000000" pitchFamily="2" charset="2"/>
              <a:buChar char="§"/>
              <a:defRPr sz="1667">
                <a:solidFill>
                  <a:schemeClr val="tx1"/>
                </a:solidFill>
                <a:latin typeface="Arial" panose="020B0604020202020204" pitchFamily="34" charset="0"/>
                <a:cs typeface="Arial" panose="020B0604020202020204" pitchFamily="34" charset="0"/>
              </a:defRPr>
            </a:lvl1pPr>
            <a:lvl2pPr marL="619100" indent="-238115">
              <a:buClr>
                <a:srgbClr val="154F98"/>
              </a:buClr>
              <a:buFont typeface="Wingdings" panose="05000000000000000000" pitchFamily="2" charset="2"/>
              <a:buChar char="§"/>
              <a:defRPr sz="1500">
                <a:solidFill>
                  <a:schemeClr val="tx1"/>
                </a:solidFill>
                <a:latin typeface="Arial" panose="020B0604020202020204" pitchFamily="34" charset="0"/>
                <a:cs typeface="Arial" panose="020B0604020202020204" pitchFamily="34" charset="0"/>
              </a:defRPr>
            </a:lvl2pPr>
            <a:lvl3pPr marL="952462" indent="-190492">
              <a:buClr>
                <a:srgbClr val="154F98"/>
              </a:buClr>
              <a:buFont typeface="Wingdings" panose="05000000000000000000" pitchFamily="2" charset="2"/>
              <a:buChar char="§"/>
              <a:defRPr sz="1333">
                <a:solidFill>
                  <a:schemeClr val="tx1"/>
                </a:solidFill>
                <a:latin typeface="Arial" panose="020B0604020202020204" pitchFamily="34" charset="0"/>
                <a:cs typeface="Arial" panose="020B0604020202020204" pitchFamily="34" charset="0"/>
              </a:defRPr>
            </a:lvl3pPr>
            <a:lvl4pPr marL="1333447" indent="-190492">
              <a:buClr>
                <a:srgbClr val="154F98"/>
              </a:buClr>
              <a:buFont typeface="Wingdings" panose="05000000000000000000" pitchFamily="2" charset="2"/>
              <a:buChar char="§"/>
              <a:defRPr sz="1167">
                <a:solidFill>
                  <a:schemeClr val="tx1"/>
                </a:solidFill>
                <a:latin typeface="Arial" panose="020B0604020202020204" pitchFamily="34" charset="0"/>
                <a:cs typeface="Arial" panose="020B0604020202020204" pitchFamily="34" charset="0"/>
              </a:defRPr>
            </a:lvl4pPr>
            <a:lvl5pPr marL="1714431" indent="-190492">
              <a:buClr>
                <a:srgbClr val="154F98"/>
              </a:buClr>
              <a:buFont typeface="Wingdings" panose="05000000000000000000" pitchFamily="2" charset="2"/>
              <a:buChar char="§"/>
              <a:defRPr sz="1167">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33136093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43608" y="397227"/>
            <a:ext cx="7869560" cy="600067"/>
          </a:xfrm>
          <a:prstGeom prst="rect">
            <a:avLst/>
          </a:prstGeom>
        </p:spPr>
        <p:txBody>
          <a:bodyPr/>
          <a:lstStyle>
            <a:lvl1pPr>
              <a:defRPr b="1">
                <a:solidFill>
                  <a:srgbClr val="154F98"/>
                </a:solidFill>
                <a:latin typeface="Arial Narrow" panose="020B0606020202030204" pitchFamily="34" charset="0"/>
                <a:cs typeface="Arial" pitchFamily="34" charset="0"/>
              </a:defRPr>
            </a:lvl1pPr>
          </a:lstStyle>
          <a:p>
            <a:r>
              <a:rPr lang="en-US" dirty="0"/>
              <a:t>Click to edit Master title style</a:t>
            </a:r>
            <a:endParaRPr lang="en-GB" dirty="0"/>
          </a:p>
        </p:txBody>
      </p:sp>
      <p:sp>
        <p:nvSpPr>
          <p:cNvPr id="9" name="Content Placeholder 8"/>
          <p:cNvSpPr>
            <a:spLocks noGrp="1"/>
          </p:cNvSpPr>
          <p:nvPr>
            <p:ph sz="quarter" idx="13"/>
          </p:nvPr>
        </p:nvSpPr>
        <p:spPr>
          <a:xfrm>
            <a:off x="1043608" y="1117307"/>
            <a:ext cx="7848872" cy="3780420"/>
          </a:xfrm>
          <a:prstGeom prst="rect">
            <a:avLst/>
          </a:prstGeom>
        </p:spPr>
        <p:txBody>
          <a:bodyPr/>
          <a:lstStyle>
            <a:lvl1pPr marL="285739" indent="-285739">
              <a:buClr>
                <a:srgbClr val="154F98"/>
              </a:buClr>
              <a:buFont typeface="Wingdings" panose="05000000000000000000" pitchFamily="2" charset="2"/>
              <a:buChar char="§"/>
              <a:defRPr sz="1667">
                <a:solidFill>
                  <a:schemeClr val="tx1"/>
                </a:solidFill>
                <a:latin typeface="Arial" panose="020B0604020202020204" pitchFamily="34" charset="0"/>
                <a:cs typeface="Arial" panose="020B0604020202020204" pitchFamily="34" charset="0"/>
              </a:defRPr>
            </a:lvl1pPr>
            <a:lvl2pPr marL="619100" indent="-238115">
              <a:buClr>
                <a:srgbClr val="154F98"/>
              </a:buClr>
              <a:buFont typeface="Wingdings" panose="05000000000000000000" pitchFamily="2" charset="2"/>
              <a:buChar char="§"/>
              <a:defRPr sz="1500">
                <a:solidFill>
                  <a:schemeClr val="tx1"/>
                </a:solidFill>
                <a:latin typeface="Arial" panose="020B0604020202020204" pitchFamily="34" charset="0"/>
                <a:cs typeface="Arial" panose="020B0604020202020204" pitchFamily="34" charset="0"/>
              </a:defRPr>
            </a:lvl2pPr>
            <a:lvl3pPr marL="952462" indent="-190492">
              <a:buClr>
                <a:srgbClr val="154F98"/>
              </a:buClr>
              <a:buFont typeface="Wingdings" panose="05000000000000000000" pitchFamily="2" charset="2"/>
              <a:buChar char="§"/>
              <a:defRPr sz="1333">
                <a:solidFill>
                  <a:schemeClr val="tx1"/>
                </a:solidFill>
                <a:latin typeface="Arial" panose="020B0604020202020204" pitchFamily="34" charset="0"/>
                <a:cs typeface="Arial" panose="020B0604020202020204" pitchFamily="34" charset="0"/>
              </a:defRPr>
            </a:lvl3pPr>
            <a:lvl4pPr marL="1333447" indent="-190492">
              <a:buClr>
                <a:srgbClr val="154F98"/>
              </a:buClr>
              <a:buFont typeface="Wingdings" panose="05000000000000000000" pitchFamily="2" charset="2"/>
              <a:buChar char="§"/>
              <a:defRPr sz="1167">
                <a:solidFill>
                  <a:schemeClr val="tx1"/>
                </a:solidFill>
                <a:latin typeface="Arial" panose="020B0604020202020204" pitchFamily="34" charset="0"/>
                <a:cs typeface="Arial" panose="020B0604020202020204" pitchFamily="34" charset="0"/>
              </a:defRPr>
            </a:lvl4pPr>
            <a:lvl5pPr marL="1714431" indent="-190492">
              <a:buClr>
                <a:srgbClr val="154F98"/>
              </a:buClr>
              <a:buFont typeface="Wingdings" panose="05000000000000000000" pitchFamily="2" charset="2"/>
              <a:buChar char="§"/>
              <a:defRPr sz="1167">
                <a:solidFill>
                  <a:schemeClr val="tx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2107744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4000" b="1" cap="all"/>
            </a:lvl1pPr>
          </a:lstStyle>
          <a:p>
            <a:r>
              <a:rPr lang="en-US" dirty="0"/>
              <a:t>Click to edit Master title style</a:t>
            </a:r>
            <a:endParaRPr lang="it-IT" dirty="0"/>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Footer Placeholder 4"/>
          <p:cNvSpPr>
            <a:spLocks noGrp="1"/>
          </p:cNvSpPr>
          <p:nvPr>
            <p:ph type="ftr" sz="quarter" idx="3"/>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M4|Dvelopment</a:t>
            </a:r>
            <a:endParaRPr lang="it-IT" dirty="0"/>
          </a:p>
        </p:txBody>
      </p:sp>
    </p:spTree>
    <p:extLst>
      <p:ext uri="{BB962C8B-B14F-4D97-AF65-F5344CB8AC3E}">
        <p14:creationId xmlns:p14="http://schemas.microsoft.com/office/powerpoint/2010/main" val="3427308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it-IT" dirty="0"/>
          </a:p>
        </p:txBody>
      </p:sp>
      <p:sp>
        <p:nvSpPr>
          <p:cNvPr id="3" name="Content Placeholder 2"/>
          <p:cNvSpPr>
            <a:spLocks noGrp="1"/>
          </p:cNvSpPr>
          <p:nvPr>
            <p:ph sz="half" idx="1"/>
          </p:nvPr>
        </p:nvSpPr>
        <p:spPr>
          <a:xfrm>
            <a:off x="457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8200" y="1333501"/>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Footer Placeholder 4"/>
          <p:cNvSpPr>
            <a:spLocks noGrp="1"/>
          </p:cNvSpPr>
          <p:nvPr>
            <p:ph type="ftr" sz="quarter" idx="3"/>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M4|Dvelopment</a:t>
            </a:r>
            <a:endParaRPr lang="it-IT" dirty="0"/>
          </a:p>
        </p:txBody>
      </p:sp>
    </p:spTree>
    <p:extLst>
      <p:ext uri="{BB962C8B-B14F-4D97-AF65-F5344CB8AC3E}">
        <p14:creationId xmlns:p14="http://schemas.microsoft.com/office/powerpoint/2010/main" val="2784640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Text Placeholder 4"/>
          <p:cNvSpPr>
            <a:spLocks noGrp="1"/>
          </p:cNvSpPr>
          <p:nvPr>
            <p:ph type="body" sz="quarter" idx="3"/>
          </p:nvPr>
        </p:nvSpPr>
        <p:spPr>
          <a:xfrm>
            <a:off x="4645027" y="1279261"/>
            <a:ext cx="4041775" cy="5331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9" name="Footer Placeholder 4"/>
          <p:cNvSpPr>
            <a:spLocks noGrp="1"/>
          </p:cNvSpPr>
          <p:nvPr>
            <p:ph type="ftr" sz="quarter" idx="10"/>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M4|Dvelopment</a:t>
            </a:r>
            <a:endParaRPr lang="it-IT" dirty="0"/>
          </a:p>
        </p:txBody>
      </p:sp>
    </p:spTree>
    <p:extLst>
      <p:ext uri="{BB962C8B-B14F-4D97-AF65-F5344CB8AC3E}">
        <p14:creationId xmlns:p14="http://schemas.microsoft.com/office/powerpoint/2010/main" val="283448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it-IT" dirty="0"/>
          </a:p>
        </p:txBody>
      </p:sp>
      <p:sp>
        <p:nvSpPr>
          <p:cNvPr id="4" name="Footer Placeholder 3"/>
          <p:cNvSpPr>
            <a:spLocks noGrp="1"/>
          </p:cNvSpPr>
          <p:nvPr>
            <p:ph type="ftr" sz="quarter" idx="11"/>
          </p:nvPr>
        </p:nvSpPr>
        <p:spPr/>
        <p:txBody>
          <a:bodyPr/>
          <a:lstStyle/>
          <a:p>
            <a:r>
              <a:rPr lang="it-IT"/>
              <a:t>M4|Dvelopment</a:t>
            </a:r>
          </a:p>
        </p:txBody>
      </p:sp>
    </p:spTree>
    <p:extLst>
      <p:ext uri="{BB962C8B-B14F-4D97-AF65-F5344CB8AC3E}">
        <p14:creationId xmlns:p14="http://schemas.microsoft.com/office/powerpoint/2010/main" val="1261519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it-IT"/>
              <a:t>M4|Dvelopment</a:t>
            </a:r>
          </a:p>
        </p:txBody>
      </p:sp>
    </p:spTree>
    <p:extLst>
      <p:ext uri="{BB962C8B-B14F-4D97-AF65-F5344CB8AC3E}">
        <p14:creationId xmlns:p14="http://schemas.microsoft.com/office/powerpoint/2010/main" val="930020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27541"/>
            <a:ext cx="3008313" cy="968376"/>
          </a:xfrm>
        </p:spPr>
        <p:txBody>
          <a:bodyPr anchor="b"/>
          <a:lstStyle>
            <a:lvl1pPr algn="l">
              <a:defRPr sz="2000" b="1"/>
            </a:lvl1pPr>
          </a:lstStyle>
          <a:p>
            <a:r>
              <a:rPr lang="en-US"/>
              <a:t>Click to edit Master title style</a:t>
            </a:r>
            <a:endParaRPr lang="it-IT"/>
          </a:p>
        </p:txBody>
      </p:sp>
      <p:sp>
        <p:nvSpPr>
          <p:cNvPr id="3" name="Content Placeholder 2"/>
          <p:cNvSpPr>
            <a:spLocks noGrp="1"/>
          </p:cNvSpPr>
          <p:nvPr>
            <p:ph idx="1"/>
          </p:nvPr>
        </p:nvSpPr>
        <p:spPr>
          <a:xfrm>
            <a:off x="3575050" y="227543"/>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Text Placeholder 3"/>
          <p:cNvSpPr>
            <a:spLocks noGrp="1"/>
          </p:cNvSpPr>
          <p:nvPr>
            <p:ph type="body" sz="half" idx="2"/>
          </p:nvPr>
        </p:nvSpPr>
        <p:spPr>
          <a:xfrm>
            <a:off x="457202" y="1195918"/>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it-IT"/>
              <a:t>M4|Dvelopment</a:t>
            </a:r>
          </a:p>
        </p:txBody>
      </p:sp>
    </p:spTree>
    <p:extLst>
      <p:ext uri="{BB962C8B-B14F-4D97-AF65-F5344CB8AC3E}">
        <p14:creationId xmlns:p14="http://schemas.microsoft.com/office/powerpoint/2010/main" val="4185078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1792288" y="4472782"/>
            <a:ext cx="5486400" cy="6707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it-IT"/>
              <a:t>M4|Dvelopment</a:t>
            </a:r>
          </a:p>
        </p:txBody>
      </p:sp>
    </p:spTree>
    <p:extLst>
      <p:ext uri="{BB962C8B-B14F-4D97-AF65-F5344CB8AC3E}">
        <p14:creationId xmlns:p14="http://schemas.microsoft.com/office/powerpoint/2010/main" val="382537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8229600" cy="952500"/>
          </a:xfrm>
          <a:prstGeom prst="rect">
            <a:avLst/>
          </a:prstGeom>
        </p:spPr>
        <p:txBody>
          <a:bodyPr vert="horz" lIns="91440" tIns="45720" rIns="91440" bIns="45720" rtlCol="0" anchor="ctr">
            <a:noAutofit/>
          </a:bodyPr>
          <a:lstStyle/>
          <a:p>
            <a:r>
              <a:rPr lang="en-US" dirty="0"/>
              <a:t>CLICK TO ADD TITLE</a:t>
            </a:r>
            <a:endParaRPr lang="it-IT" dirty="0"/>
          </a:p>
        </p:txBody>
      </p:sp>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5" name="Footer Placeholder 4"/>
          <p:cNvSpPr>
            <a:spLocks noGrp="1"/>
          </p:cNvSpPr>
          <p:nvPr>
            <p:ph type="ftr" sz="quarter" idx="3"/>
          </p:nvPr>
        </p:nvSpPr>
        <p:spPr>
          <a:xfrm>
            <a:off x="3306101" y="5350789"/>
            <a:ext cx="5837899" cy="375351"/>
          </a:xfrm>
          <a:prstGeom prst="rect">
            <a:avLst/>
          </a:prstGeom>
        </p:spPr>
        <p:txBody>
          <a:bodyPr vert="horz" lIns="91440" tIns="45720" rIns="91440" bIns="45720" rtlCol="0" anchor="ctr"/>
          <a:lstStyle>
            <a:lvl1pPr algn="r">
              <a:defRPr sz="1200" u="none">
                <a:solidFill>
                  <a:schemeClr val="tx1">
                    <a:tint val="75000"/>
                  </a:schemeClr>
                </a:solidFill>
                <a:latin typeface="Arial"/>
                <a:cs typeface="Arial"/>
              </a:defRPr>
            </a:lvl1pPr>
          </a:lstStyle>
          <a:p>
            <a:r>
              <a:rPr lang="it-IT"/>
              <a:t>M4|Dvelopment</a:t>
            </a:r>
            <a:endParaRPr lang="it-IT" dirty="0"/>
          </a:p>
        </p:txBody>
      </p:sp>
      <p:sp>
        <p:nvSpPr>
          <p:cNvPr id="6" name="Rectangle 5"/>
          <p:cNvSpPr/>
          <p:nvPr userDrawn="1"/>
        </p:nvSpPr>
        <p:spPr>
          <a:xfrm>
            <a:off x="184150" y="0"/>
            <a:ext cx="260350" cy="2825750"/>
          </a:xfrm>
          <a:prstGeom prst="rect">
            <a:avLst/>
          </a:prstGeom>
          <a:solidFill>
            <a:srgbClr val="62BCC8"/>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156034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Lst>
  <p:hf sldNum="0" hdr="0" dt="0"/>
  <p:txStyles>
    <p:titleStyle>
      <a:lvl1pPr algn="ctr" defTabSz="457200" rtl="0" eaLnBrk="1" latinLnBrk="0" hangingPunct="1">
        <a:spcBef>
          <a:spcPct val="0"/>
        </a:spcBef>
        <a:buNone/>
        <a:defRPr sz="3600" b="0" kern="1200" baseline="0">
          <a:solidFill>
            <a:srgbClr val="62BCC8"/>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1pPr>
      <a:lvl2pPr marL="742950" indent="-28575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2pPr>
      <a:lvl3pPr marL="1143000" indent="-22860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3pPr>
      <a:lvl4pPr marL="1600200" indent="-22860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4pPr>
      <a:lvl5pPr marL="2057400" indent="-228600" algn="l" defTabSz="457200" rtl="0" eaLnBrk="1" latinLnBrk="0" hangingPunct="1">
        <a:spcBef>
          <a:spcPct val="20000"/>
        </a:spcBef>
        <a:buFont typeface="Arial"/>
        <a:buChar char="»"/>
        <a:defRPr sz="2200" b="0" kern="1200">
          <a:solidFill>
            <a:schemeClr val="bg1">
              <a:lumMod val="50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95000"/>
            <a:lumOff val="5000"/>
            <a:alpha val="88000"/>
          </a:schemeClr>
        </a:solidFill>
        <a:effectLst/>
      </p:bgPr>
    </p:bg>
    <p:spTree>
      <p:nvGrpSpPr>
        <p:cNvPr id="1" name=""/>
        <p:cNvGrpSpPr/>
        <p:nvPr/>
      </p:nvGrpSpPr>
      <p:grpSpPr>
        <a:xfrm>
          <a:off x="0" y="0"/>
          <a:ext cx="0" cy="0"/>
          <a:chOff x="0" y="0"/>
          <a:chExt cx="0" cy="0"/>
        </a:xfrm>
      </p:grpSpPr>
      <p:sp>
        <p:nvSpPr>
          <p:cNvPr id="10" name="TextBox 9"/>
          <p:cNvSpPr txBox="1"/>
          <p:nvPr/>
        </p:nvSpPr>
        <p:spPr>
          <a:xfrm>
            <a:off x="508000" y="184517"/>
            <a:ext cx="1985364" cy="1631216"/>
          </a:xfrm>
          <a:prstGeom prst="rect">
            <a:avLst/>
          </a:prstGeom>
          <a:noFill/>
        </p:spPr>
        <p:txBody>
          <a:bodyPr wrap="none" rtlCol="0">
            <a:spAutoFit/>
            <a:scene3d>
              <a:camera prst="orthographicFront"/>
              <a:lightRig rig="soft" dir="t">
                <a:rot lat="0" lon="0" rev="10800000"/>
              </a:lightRig>
            </a:scene3d>
            <a:sp3d>
              <a:bevelT w="27940" h="12700"/>
              <a:contourClr>
                <a:srgbClr val="DDDDDD"/>
              </a:contourClr>
            </a:sp3d>
          </a:bodyPr>
          <a:lstStyle/>
          <a:p>
            <a:r>
              <a:rPr lang="en-GB" sz="10000" b="1" spc="150" dirty="0">
                <a:ln w="11430"/>
                <a:solidFill>
                  <a:srgbClr val="62BCC8"/>
                </a:solidFill>
                <a:effectLst>
                  <a:outerShdw blurRad="25400" algn="tl" rotWithShape="0">
                    <a:srgbClr val="000000">
                      <a:alpha val="43000"/>
                    </a:srgbClr>
                  </a:outerShdw>
                </a:effectLst>
                <a:latin typeface="Arial"/>
                <a:cs typeface="Arial"/>
              </a:rPr>
              <a:t>M4</a:t>
            </a:r>
          </a:p>
        </p:txBody>
      </p:sp>
      <p:sp>
        <p:nvSpPr>
          <p:cNvPr id="11" name="TextBox 10"/>
          <p:cNvSpPr txBox="1"/>
          <p:nvPr/>
        </p:nvSpPr>
        <p:spPr>
          <a:xfrm>
            <a:off x="2907587" y="3159126"/>
            <a:ext cx="6236415" cy="2571750"/>
          </a:xfrm>
          <a:prstGeom prst="rect">
            <a:avLst/>
          </a:prstGeom>
          <a:noFill/>
        </p:spPr>
        <p:txBody>
          <a:bodyPr wrap="square" rtlCol="0">
            <a:normAutofit lnSpcReduction="10000"/>
            <a:scene3d>
              <a:camera prst="orthographicFront"/>
              <a:lightRig rig="soft" dir="t">
                <a:rot lat="0" lon="0" rev="10800000"/>
              </a:lightRig>
            </a:scene3d>
            <a:sp3d>
              <a:bevelT w="27940" h="12700"/>
              <a:contourClr>
                <a:srgbClr val="DDDDDD"/>
              </a:contourClr>
            </a:sp3d>
          </a:bodyPr>
          <a:lstStyle/>
          <a:p>
            <a:r>
              <a:rPr lang="en-GB" sz="6000" b="1" spc="150" dirty="0" smtClean="0">
                <a:ln w="11430"/>
                <a:solidFill>
                  <a:srgbClr val="62BCC8"/>
                </a:solidFill>
                <a:effectLst>
                  <a:outerShdw blurRad="25400" algn="tl" rotWithShape="0">
                    <a:srgbClr val="000000">
                      <a:alpha val="43000"/>
                    </a:srgbClr>
                  </a:outerShdw>
                </a:effectLst>
                <a:latin typeface="Arial"/>
                <a:cs typeface="Arial"/>
              </a:rPr>
              <a:t>GEWE </a:t>
            </a:r>
            <a:r>
              <a:rPr lang="en-GB" sz="6000" b="1" spc="150" dirty="0">
                <a:ln w="11430"/>
                <a:solidFill>
                  <a:srgbClr val="62BCC8"/>
                </a:solidFill>
                <a:effectLst>
                  <a:outerShdw blurRad="25400" algn="tl" rotWithShape="0">
                    <a:srgbClr val="000000">
                      <a:alpha val="43000"/>
                    </a:srgbClr>
                  </a:outerShdw>
                </a:effectLst>
                <a:latin typeface="Arial"/>
                <a:cs typeface="Arial"/>
              </a:rPr>
              <a:t>in the development phase</a:t>
            </a:r>
          </a:p>
        </p:txBody>
      </p:sp>
    </p:spTree>
    <p:extLst>
      <p:ext uri="{BB962C8B-B14F-4D97-AF65-F5344CB8AC3E}">
        <p14:creationId xmlns:p14="http://schemas.microsoft.com/office/powerpoint/2010/main" val="18558352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 xmlns:a16="http://schemas.microsoft.com/office/drawing/2014/main" id="{4C7E24B4-F02A-49B3-AC81-2EAE5C40FB30}"/>
              </a:ext>
            </a:extLst>
          </p:cNvPr>
          <p:cNvGraphicFramePr>
            <a:graphicFrameLocks noGrp="1"/>
          </p:cNvGraphicFramePr>
          <p:nvPr>
            <p:extLst>
              <p:ext uri="{D42A27DB-BD31-4B8C-83A1-F6EECF244321}">
                <p14:modId xmlns:p14="http://schemas.microsoft.com/office/powerpoint/2010/main" val="2142338892"/>
              </p:ext>
            </p:extLst>
          </p:nvPr>
        </p:nvGraphicFramePr>
        <p:xfrm>
          <a:off x="940802" y="1091030"/>
          <a:ext cx="7262398" cy="3635342"/>
        </p:xfrm>
        <a:graphic>
          <a:graphicData uri="http://schemas.openxmlformats.org/drawingml/2006/table">
            <a:tbl>
              <a:tblPr firstRow="1" bandRow="1">
                <a:tableStyleId>{5940675A-B579-460E-94D1-54222C63F5DA}</a:tableStyleId>
              </a:tblPr>
              <a:tblGrid>
                <a:gridCol w="1216300">
                  <a:extLst>
                    <a:ext uri="{9D8B030D-6E8A-4147-A177-3AD203B41FA5}">
                      <a16:colId xmlns="" xmlns:a16="http://schemas.microsoft.com/office/drawing/2014/main" val="3225448023"/>
                    </a:ext>
                  </a:extLst>
                </a:gridCol>
                <a:gridCol w="2081526">
                  <a:extLst>
                    <a:ext uri="{9D8B030D-6E8A-4147-A177-3AD203B41FA5}">
                      <a16:colId xmlns="" xmlns:a16="http://schemas.microsoft.com/office/drawing/2014/main" val="10997714"/>
                    </a:ext>
                  </a:extLst>
                </a:gridCol>
                <a:gridCol w="3964572">
                  <a:extLst>
                    <a:ext uri="{9D8B030D-6E8A-4147-A177-3AD203B41FA5}">
                      <a16:colId xmlns="" xmlns:a16="http://schemas.microsoft.com/office/drawing/2014/main" val="3357826550"/>
                    </a:ext>
                  </a:extLst>
                </a:gridCol>
              </a:tblGrid>
              <a:tr h="467838">
                <a:tc>
                  <a:txBody>
                    <a:bodyPr/>
                    <a:lstStyle/>
                    <a:p>
                      <a:pPr marL="0" algn="l" defTabSz="457200" rtl="0" eaLnBrk="1" latinLnBrk="0" hangingPunct="1"/>
                      <a:endParaRPr lang="en-US" sz="1500" kern="1200" dirty="0">
                        <a:solidFill>
                          <a:schemeClr val="bg1">
                            <a:lumMod val="50000"/>
                          </a:schemeClr>
                        </a:solidFill>
                        <a:latin typeface="Tw Cen MT" panose="020B0602020104020603" pitchFamily="34" charset="0"/>
                        <a:ea typeface="+mn-ea"/>
                        <a:cs typeface="+mn-cs"/>
                      </a:endParaRPr>
                    </a:p>
                  </a:txBody>
                  <a:tcPr marL="76200" marR="76200" marT="38100" marB="38100">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algn="l" defTabSz="457200" rtl="0" eaLnBrk="1" latinLnBrk="0" hangingPunct="1"/>
                      <a:r>
                        <a:rPr lang="en-US" sz="1500" b="1" kern="1200" dirty="0">
                          <a:solidFill>
                            <a:schemeClr val="bg1">
                              <a:lumMod val="50000"/>
                            </a:schemeClr>
                          </a:solidFill>
                          <a:latin typeface="Tw Cen MT" panose="020B0602020104020603" pitchFamily="34" charset="0"/>
                          <a:ea typeface="+mn-ea"/>
                          <a:cs typeface="+mn-cs"/>
                        </a:rPr>
                        <a:t>Definition</a:t>
                      </a:r>
                    </a:p>
                  </a:txBody>
                  <a:tcPr marL="76200" marR="76200" marT="38100" marB="381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indent="0" algn="l" defTabSz="457200" rtl="0" eaLnBrk="1" latinLnBrk="0" hangingPunct="1">
                        <a:buSzPct val="90000"/>
                        <a:buFont typeface="Tw Cen MT" panose="020B0602020104020603" pitchFamily="34" charset="0"/>
                        <a:buNone/>
                      </a:pPr>
                      <a:r>
                        <a:rPr lang="en-US" sz="1500" b="1" kern="1200" dirty="0">
                          <a:solidFill>
                            <a:schemeClr val="bg1">
                              <a:lumMod val="50000"/>
                            </a:schemeClr>
                          </a:solidFill>
                          <a:latin typeface="Tw Cen MT" panose="020B0602020104020603" pitchFamily="34" charset="0"/>
                          <a:ea typeface="+mn-ea"/>
                          <a:cs typeface="+mn-cs"/>
                        </a:rPr>
                        <a:t>Gender questions</a:t>
                      </a:r>
                    </a:p>
                  </a:txBody>
                  <a:tcPr marL="76200" marR="76200" marT="38100" marB="38100">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344011065"/>
                  </a:ext>
                </a:extLst>
              </a:tr>
              <a:tr h="1468570">
                <a:tc>
                  <a:txBody>
                    <a:bodyPr/>
                    <a:lstStyle/>
                    <a:p>
                      <a:pPr marL="0" algn="l" defTabSz="457200" rtl="0" eaLnBrk="1" latinLnBrk="0" hangingPunct="1"/>
                      <a:r>
                        <a:rPr lang="en-US" sz="1500" b="1" kern="1200" dirty="0">
                          <a:solidFill>
                            <a:schemeClr val="bg1">
                              <a:lumMod val="50000"/>
                            </a:schemeClr>
                          </a:solidFill>
                          <a:effectLst/>
                          <a:latin typeface="Tw Cen MT" panose="020B0602020104020603" pitchFamily="34" charset="0"/>
                          <a:ea typeface="+mn-ea"/>
                          <a:cs typeface="+mn-cs"/>
                        </a:rPr>
                        <a:t>Outputs</a:t>
                      </a:r>
                      <a:endParaRPr lang="en-US" sz="1500" b="1" kern="1200" dirty="0">
                        <a:solidFill>
                          <a:schemeClr val="bg1">
                            <a:lumMod val="50000"/>
                          </a:schemeClr>
                        </a:solidFill>
                        <a:latin typeface="Tw Cen MT" panose="020B0602020104020603" pitchFamily="34" charset="0"/>
                        <a:ea typeface="+mn-ea"/>
                        <a:cs typeface="+mn-cs"/>
                      </a:endParaRPr>
                    </a:p>
                  </a:txBody>
                  <a:tcPr marL="76200" marR="76200" marT="38100" marB="38100">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kern="1200" dirty="0">
                          <a:solidFill>
                            <a:schemeClr val="bg1">
                              <a:lumMod val="50000"/>
                            </a:schemeClr>
                          </a:solidFill>
                          <a:latin typeface="Tw Cen MT" panose="020B0602020104020603" pitchFamily="34" charset="0"/>
                          <a:ea typeface="+mn-ea"/>
                          <a:cs typeface="+mn-cs"/>
                        </a:rPr>
                        <a:t>Outputs describe what the intervention intends to deliver in order to achieve the Outcome. These are the results that the intervention must deliver.</a:t>
                      </a:r>
                    </a:p>
                  </a:txBody>
                  <a:tcPr marL="76200" marR="76200" marT="38100" marB="381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285750" marR="0" lvl="0" indent="-285750" algn="l" defTabSz="457200" rtl="0" eaLnBrk="1" fontAlgn="auto" latinLnBrk="0" hangingPunct="1">
                        <a:lnSpc>
                          <a:spcPct val="100000"/>
                        </a:lnSpc>
                        <a:spcBef>
                          <a:spcPts val="0"/>
                        </a:spcBef>
                        <a:spcAft>
                          <a:spcPts val="0"/>
                        </a:spcAft>
                        <a:buClrTx/>
                        <a:buSzPct val="90000"/>
                        <a:buFont typeface="Arial" panose="020B0604020202020204" pitchFamily="34" charset="0"/>
                        <a:buChar char="•"/>
                        <a:tabLst/>
                        <a:defRPr/>
                      </a:pPr>
                      <a:r>
                        <a:rPr lang="en-US" sz="1300" kern="1200" dirty="0">
                          <a:solidFill>
                            <a:schemeClr val="bg1">
                              <a:lumMod val="50000"/>
                            </a:schemeClr>
                          </a:solidFill>
                          <a:latin typeface="Tw Cen MT" panose="020B0602020104020603" pitchFamily="34" charset="0"/>
                          <a:ea typeface="+mn-ea"/>
                          <a:cs typeface="+mn-cs"/>
                        </a:rPr>
                        <a:t>Do the outputs respond to the different needs and priorities of men and women (across age and background), as identified by the gender analysis?</a:t>
                      </a:r>
                    </a:p>
                    <a:p>
                      <a:pPr marL="285750" marR="0" lvl="0" indent="-285750" algn="l" defTabSz="457200" rtl="0" eaLnBrk="1" fontAlgn="auto" latinLnBrk="0" hangingPunct="1">
                        <a:lnSpc>
                          <a:spcPct val="100000"/>
                        </a:lnSpc>
                        <a:spcBef>
                          <a:spcPts val="0"/>
                        </a:spcBef>
                        <a:spcAft>
                          <a:spcPts val="0"/>
                        </a:spcAft>
                        <a:buClrTx/>
                        <a:buSzPct val="90000"/>
                        <a:buFont typeface="Arial" panose="020B0604020202020204" pitchFamily="34" charset="0"/>
                        <a:buChar char="•"/>
                        <a:tabLst/>
                        <a:defRPr/>
                      </a:pPr>
                      <a:r>
                        <a:rPr lang="en-US" sz="1300" kern="1200" dirty="0">
                          <a:solidFill>
                            <a:schemeClr val="bg1">
                              <a:lumMod val="50000"/>
                            </a:schemeClr>
                          </a:solidFill>
                          <a:latin typeface="Tw Cen MT" panose="020B0602020104020603" pitchFamily="34" charset="0"/>
                          <a:ea typeface="+mn-ea"/>
                          <a:cs typeface="+mn-cs"/>
                        </a:rPr>
                        <a:t>Do the outputs challenge/redress existing gender inequalities and discriminatory norms and practices?</a:t>
                      </a:r>
                    </a:p>
                  </a:txBody>
                  <a:tcPr marL="76200" marR="76200" marT="38100" marB="38100">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2480362343"/>
                  </a:ext>
                </a:extLst>
              </a:tr>
              <a:tr h="1698934">
                <a:tc>
                  <a:txBody>
                    <a:bodyPr/>
                    <a:lstStyle/>
                    <a:p>
                      <a:pPr marL="0" algn="l" defTabSz="457200" rtl="0" eaLnBrk="1" latinLnBrk="0" hangingPunct="1"/>
                      <a:r>
                        <a:rPr lang="en-US" sz="1500" b="1" kern="1200" dirty="0">
                          <a:solidFill>
                            <a:schemeClr val="bg1">
                              <a:lumMod val="50000"/>
                            </a:schemeClr>
                          </a:solidFill>
                          <a:latin typeface="Tw Cen MT" panose="020B0602020104020603" pitchFamily="34" charset="0"/>
                          <a:ea typeface="+mn-ea"/>
                          <a:cs typeface="+mn-cs"/>
                        </a:rPr>
                        <a:t>Activities</a:t>
                      </a:r>
                    </a:p>
                  </a:txBody>
                  <a:tcPr marL="76200" marR="76200" marT="38100" marB="38100">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algn="l" defTabSz="457200" rtl="0" eaLnBrk="1" latinLnBrk="0" hangingPunct="1"/>
                      <a:r>
                        <a:rPr lang="en-US" sz="1300" kern="1200" dirty="0">
                          <a:solidFill>
                            <a:schemeClr val="bg1">
                              <a:lumMod val="50000"/>
                            </a:schemeClr>
                          </a:solidFill>
                          <a:latin typeface="Tw Cen MT" panose="020B0602020104020603" pitchFamily="34" charset="0"/>
                          <a:ea typeface="+mn-ea"/>
                          <a:cs typeface="+mn-cs"/>
                        </a:rPr>
                        <a:t>Activities describe what actions will be undertaken to achieve each output.</a:t>
                      </a:r>
                    </a:p>
                  </a:txBody>
                  <a:tcPr marL="76200" marR="76200" marT="38100" marB="381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285750" lvl="0" indent="-285750" algn="l" defTabSz="457200" rtl="0" eaLnBrk="1" latinLnBrk="0" hangingPunct="1">
                        <a:buSzPct val="90000"/>
                        <a:buFont typeface="Arial" panose="020B0604020202020204" pitchFamily="34" charset="0"/>
                        <a:buChar char="•"/>
                      </a:pPr>
                      <a:r>
                        <a:rPr lang="en-US" sz="1300" kern="1200" dirty="0">
                          <a:solidFill>
                            <a:schemeClr val="bg1">
                              <a:lumMod val="50000"/>
                            </a:schemeClr>
                          </a:solidFill>
                          <a:latin typeface="Tw Cen MT" panose="020B0602020104020603" pitchFamily="34" charset="0"/>
                          <a:ea typeface="+mn-ea"/>
                          <a:cs typeface="+mn-cs"/>
                        </a:rPr>
                        <a:t>Are women and men provided with equal opportunities to plan, participate and monitor the project’s activities?</a:t>
                      </a:r>
                    </a:p>
                    <a:p>
                      <a:pPr marL="285750" lvl="0" indent="-285750" algn="l" defTabSz="457200" rtl="0" eaLnBrk="1" latinLnBrk="0" hangingPunct="1">
                        <a:buSzPct val="90000"/>
                        <a:buFont typeface="Arial" panose="020B0604020202020204" pitchFamily="34" charset="0"/>
                        <a:buChar char="•"/>
                      </a:pPr>
                      <a:r>
                        <a:rPr lang="en-US" sz="1300" kern="1200" dirty="0">
                          <a:solidFill>
                            <a:schemeClr val="bg1">
                              <a:lumMod val="50000"/>
                            </a:schemeClr>
                          </a:solidFill>
                          <a:latin typeface="Tw Cen MT" panose="020B0602020104020603" pitchFamily="34" charset="0"/>
                          <a:ea typeface="+mn-ea"/>
                          <a:cs typeface="+mn-cs"/>
                        </a:rPr>
                        <a:t>Do the planned activities take into account the roles and responsibilities of women and men, in order to ensure equal opportunities for and benefits from participation?</a:t>
                      </a:r>
                    </a:p>
                  </a:txBody>
                  <a:tcPr marL="76200" marR="76200" marT="38100" marB="38100">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3677633621"/>
                  </a:ext>
                </a:extLst>
              </a:tr>
            </a:tbl>
          </a:graphicData>
        </a:graphic>
      </p:graphicFrame>
      <p:sp>
        <p:nvSpPr>
          <p:cNvPr id="6" name="TextBox 5">
            <a:extLst>
              <a:ext uri="{FF2B5EF4-FFF2-40B4-BE49-F238E27FC236}">
                <a16:creationId xmlns="" xmlns:a16="http://schemas.microsoft.com/office/drawing/2014/main" id="{4D016C78-C1C1-4436-BE53-F6BAE9A8933D}"/>
              </a:ext>
            </a:extLst>
          </p:cNvPr>
          <p:cNvSpPr txBox="1"/>
          <p:nvPr/>
        </p:nvSpPr>
        <p:spPr bwMode="auto">
          <a:xfrm>
            <a:off x="1488435" y="4656710"/>
            <a:ext cx="6714763" cy="810735"/>
          </a:xfrm>
          <a:prstGeom prst="rect">
            <a:avLst/>
          </a:prstGeom>
          <a:solidFill>
            <a:schemeClr val="accent5">
              <a:lumMod val="20000"/>
              <a:lumOff val="80000"/>
            </a:schemeClr>
          </a:solidFill>
          <a:ln w="9525">
            <a:noFill/>
            <a:miter lim="800000"/>
            <a:headEnd/>
            <a:tailEnd/>
          </a:ln>
          <a:effectLst/>
        </p:spPr>
        <p:txBody>
          <a:bodyPr wrap="square" rtlCol="0" anchor="ctr">
            <a:spAutoFit/>
          </a:bodyPr>
          <a:lstStyle/>
          <a:p>
            <a:pPr eaLnBrk="1" hangingPunct="1"/>
            <a:r>
              <a:rPr lang="en-US" sz="1167" dirty="0">
                <a:latin typeface="Tw Cen MT" panose="020B0602020104020603" pitchFamily="34" charset="0"/>
              </a:rPr>
              <a:t>The Impact and Outcome statements might not need to mention gender explicitly, but the gender equality dimensions must be reflected in indicators, baselines, targets, means of verifications, assumptions and risks;</a:t>
            </a:r>
          </a:p>
          <a:p>
            <a:pPr eaLnBrk="1" hangingPunct="1"/>
            <a:r>
              <a:rPr lang="en-US" sz="1167" dirty="0">
                <a:latin typeface="Tw Cen MT" panose="020B0602020104020603" pitchFamily="34" charset="0"/>
              </a:rPr>
              <a:t>On the other hand, Outputs and Activities need to be specific and clarify how the project intends to respond to women and men’s different needs, priorities and constraints identified</a:t>
            </a:r>
            <a:endParaRPr lang="en-US" sz="1167" dirty="0">
              <a:solidFill>
                <a:srgbClr val="B11B86"/>
              </a:solidFill>
              <a:latin typeface="Tw Cen MT" panose="020B0602020104020603" pitchFamily="34" charset="0"/>
            </a:endParaRPr>
          </a:p>
        </p:txBody>
      </p:sp>
      <p:sp>
        <p:nvSpPr>
          <p:cNvPr id="11" name="Title 5">
            <a:extLst>
              <a:ext uri="{FF2B5EF4-FFF2-40B4-BE49-F238E27FC236}">
                <a16:creationId xmlns="" xmlns:a16="http://schemas.microsoft.com/office/drawing/2014/main" id="{7303C9DF-974F-114F-B002-26197B453577}"/>
              </a:ext>
            </a:extLst>
          </p:cNvPr>
          <p:cNvSpPr>
            <a:spLocks noGrp="1"/>
          </p:cNvSpPr>
          <p:nvPr>
            <p:ph type="title"/>
          </p:nvPr>
        </p:nvSpPr>
        <p:spPr>
          <a:xfrm>
            <a:off x="457200" y="228866"/>
            <a:ext cx="8229600" cy="952500"/>
          </a:xfrm>
        </p:spPr>
        <p:txBody>
          <a:bodyPr/>
          <a:lstStyle/>
          <a:p>
            <a:r>
              <a:rPr lang="en-GB" dirty="0"/>
              <a:t>Applying a gender lens</a:t>
            </a:r>
          </a:p>
        </p:txBody>
      </p:sp>
      <p:sp>
        <p:nvSpPr>
          <p:cNvPr id="12" name="Footer Placeholder 11">
            <a:extLst>
              <a:ext uri="{FF2B5EF4-FFF2-40B4-BE49-F238E27FC236}">
                <a16:creationId xmlns="" xmlns:a16="http://schemas.microsoft.com/office/drawing/2014/main" id="{600AA961-E779-7A47-AC27-E80933D20BCB}"/>
              </a:ext>
            </a:extLst>
          </p:cNvPr>
          <p:cNvSpPr>
            <a:spLocks noGrp="1"/>
          </p:cNvSpPr>
          <p:nvPr>
            <p:ph type="ftr" sz="quarter" idx="3"/>
          </p:nvPr>
        </p:nvSpPr>
        <p:spPr/>
        <p:txBody>
          <a:bodyPr/>
          <a:lstStyle/>
          <a:p>
            <a:r>
              <a:rPr lang="it-IT" dirty="0"/>
              <a:t>M4|GEWE in the </a:t>
            </a:r>
            <a:r>
              <a:rPr lang="it-IT" dirty="0" err="1"/>
              <a:t>development</a:t>
            </a:r>
            <a:r>
              <a:rPr lang="it-IT" dirty="0"/>
              <a:t> </a:t>
            </a:r>
            <a:r>
              <a:rPr lang="it-IT" dirty="0" err="1"/>
              <a:t>phase</a:t>
            </a:r>
            <a:endParaRPr lang="it-IT" dirty="0"/>
          </a:p>
          <a:p>
            <a:endParaRPr lang="it-IT" dirty="0"/>
          </a:p>
        </p:txBody>
      </p:sp>
    </p:spTree>
    <p:extLst>
      <p:ext uri="{BB962C8B-B14F-4D97-AF65-F5344CB8AC3E}">
        <p14:creationId xmlns:p14="http://schemas.microsoft.com/office/powerpoint/2010/main" val="39311423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C2727E1-729A-1B46-B6B2-EFB55679E5C1}"/>
              </a:ext>
            </a:extLst>
          </p:cNvPr>
          <p:cNvSpPr>
            <a:spLocks noGrp="1"/>
          </p:cNvSpPr>
          <p:nvPr>
            <p:ph type="title"/>
          </p:nvPr>
        </p:nvSpPr>
        <p:spPr/>
        <p:txBody>
          <a:bodyPr/>
          <a:lstStyle/>
          <a:p>
            <a:r>
              <a:rPr lang="en-GB" dirty="0"/>
              <a:t>Group Exercise </a:t>
            </a:r>
            <a:r>
              <a:rPr lang="en-GB" dirty="0" err="1"/>
              <a:t>ctd</a:t>
            </a:r>
            <a:r>
              <a:rPr lang="en-GB" dirty="0"/>
              <a:t>.</a:t>
            </a:r>
          </a:p>
        </p:txBody>
      </p:sp>
      <p:sp>
        <p:nvSpPr>
          <p:cNvPr id="3" name="Content Placeholder 2">
            <a:extLst>
              <a:ext uri="{FF2B5EF4-FFF2-40B4-BE49-F238E27FC236}">
                <a16:creationId xmlns="" xmlns:a16="http://schemas.microsoft.com/office/drawing/2014/main" id="{25DB0E48-224F-5645-93F2-ADB9D752D938}"/>
              </a:ext>
            </a:extLst>
          </p:cNvPr>
          <p:cNvSpPr>
            <a:spLocks noGrp="1"/>
          </p:cNvSpPr>
          <p:nvPr>
            <p:ph idx="1"/>
          </p:nvPr>
        </p:nvSpPr>
        <p:spPr/>
        <p:txBody>
          <a:bodyPr>
            <a:normAutofit fontScale="92500" lnSpcReduction="10000"/>
          </a:bodyPr>
          <a:lstStyle/>
          <a:p>
            <a:pPr>
              <a:lnSpc>
                <a:spcPct val="120000"/>
              </a:lnSpc>
              <a:spcBef>
                <a:spcPts val="600"/>
              </a:spcBef>
              <a:spcAft>
                <a:spcPts val="600"/>
              </a:spcAft>
            </a:pPr>
            <a:r>
              <a:rPr lang="en-GB" sz="2400" dirty="0">
                <a:latin typeface="Arial" panose="020B0604020202020204" pitchFamily="34" charset="0"/>
                <a:cs typeface="Arial" panose="020B0604020202020204" pitchFamily="34" charset="0"/>
              </a:rPr>
              <a:t>Go back to your original grouping, i.e. political, social, economic, justice and violence, environmental</a:t>
            </a:r>
          </a:p>
          <a:p>
            <a:pPr>
              <a:lnSpc>
                <a:spcPct val="120000"/>
              </a:lnSpc>
              <a:spcBef>
                <a:spcPts val="600"/>
              </a:spcBef>
              <a:spcAft>
                <a:spcPts val="600"/>
              </a:spcAft>
            </a:pPr>
            <a:r>
              <a:rPr lang="en-GB" sz="2400" dirty="0">
                <a:latin typeface="Arial" panose="020B0604020202020204" pitchFamily="34" charset="0"/>
                <a:cs typeface="Arial" panose="020B0604020202020204" pitchFamily="34" charset="0"/>
              </a:rPr>
              <a:t>Based on the gender analysis and the </a:t>
            </a:r>
            <a:r>
              <a:rPr lang="en-GB" sz="2400">
                <a:latin typeface="Arial" panose="020B0604020202020204" pitchFamily="34" charset="0"/>
                <a:cs typeface="Arial" panose="020B0604020202020204" pitchFamily="34" charset="0"/>
              </a:rPr>
              <a:t>work done for </a:t>
            </a:r>
            <a:r>
              <a:rPr lang="en-GB" sz="2400" dirty="0">
                <a:latin typeface="Arial" panose="020B0604020202020204" pitchFamily="34" charset="0"/>
                <a:cs typeface="Arial" panose="020B0604020202020204" pitchFamily="34" charset="0"/>
              </a:rPr>
              <a:t>engendering the theory of change, formulate: </a:t>
            </a:r>
          </a:p>
          <a:p>
            <a:pPr lvl="1">
              <a:lnSpc>
                <a:spcPct val="120000"/>
              </a:lnSpc>
              <a:spcBef>
                <a:spcPts val="600"/>
              </a:spcBef>
              <a:spcAft>
                <a:spcPts val="600"/>
              </a:spcAft>
            </a:pPr>
            <a:r>
              <a:rPr lang="en-GB" sz="2400" b="1" dirty="0">
                <a:latin typeface="Arial" panose="020B0604020202020204" pitchFamily="34" charset="0"/>
                <a:cs typeface="Arial" panose="020B0604020202020204" pitchFamily="34" charset="0"/>
              </a:rPr>
              <a:t>Two outcomes</a:t>
            </a:r>
            <a:r>
              <a:rPr lang="en-GB" sz="2400" dirty="0">
                <a:latin typeface="Arial" panose="020B0604020202020204" pitchFamily="34" charset="0"/>
                <a:cs typeface="Arial" panose="020B0604020202020204" pitchFamily="34" charset="0"/>
              </a:rPr>
              <a:t>, with at last one gender-specific and the other reflecting gender considerations</a:t>
            </a:r>
          </a:p>
          <a:p>
            <a:pPr lvl="1">
              <a:lnSpc>
                <a:spcPct val="120000"/>
              </a:lnSpc>
              <a:spcBef>
                <a:spcPts val="600"/>
              </a:spcBef>
              <a:spcAft>
                <a:spcPts val="600"/>
              </a:spcAft>
            </a:pPr>
            <a:r>
              <a:rPr lang="en-GB" sz="2400" dirty="0">
                <a:latin typeface="Arial" panose="020B0604020202020204" pitchFamily="34" charset="0"/>
                <a:cs typeface="Arial" panose="020B0604020202020204" pitchFamily="34" charset="0"/>
              </a:rPr>
              <a:t>Two outputs </a:t>
            </a:r>
          </a:p>
          <a:p>
            <a:pPr lvl="1">
              <a:lnSpc>
                <a:spcPct val="120000"/>
              </a:lnSpc>
              <a:spcBef>
                <a:spcPts val="600"/>
              </a:spcBef>
              <a:spcAft>
                <a:spcPts val="600"/>
              </a:spcAft>
            </a:pPr>
            <a:r>
              <a:rPr lang="en-GB" sz="2400" dirty="0">
                <a:latin typeface="Arial" panose="020B0604020202020204" pitchFamily="34" charset="0"/>
                <a:cs typeface="Arial" panose="020B0604020202020204" pitchFamily="34" charset="0"/>
              </a:rPr>
              <a:t>One activity per output</a:t>
            </a:r>
          </a:p>
          <a:p>
            <a:pPr lvl="1">
              <a:lnSpc>
                <a:spcPct val="120000"/>
              </a:lnSpc>
              <a:spcBef>
                <a:spcPts val="600"/>
              </a:spcBef>
              <a:spcAft>
                <a:spcPts val="600"/>
              </a:spcAft>
            </a:pPr>
            <a:endParaRPr lang="en-GB" sz="2400" dirty="0">
              <a:latin typeface="Arial" panose="020B0604020202020204" pitchFamily="34" charset="0"/>
              <a:cs typeface="Arial" panose="020B0604020202020204" pitchFamily="34" charset="0"/>
            </a:endParaRPr>
          </a:p>
          <a:p>
            <a:pPr lvl="1">
              <a:lnSpc>
                <a:spcPct val="120000"/>
              </a:lnSpc>
              <a:spcBef>
                <a:spcPts val="600"/>
              </a:spcBef>
              <a:spcAft>
                <a:spcPts val="600"/>
              </a:spcAft>
            </a:pPr>
            <a:endParaRPr lang="en-GB" sz="2400" dirty="0">
              <a:latin typeface="Arial" panose="020B0604020202020204" pitchFamily="34" charset="0"/>
              <a:cs typeface="Arial" panose="020B0604020202020204" pitchFamily="34" charset="0"/>
            </a:endParaRPr>
          </a:p>
          <a:p>
            <a:pPr marL="1358900" lvl="1" indent="-720725" algn="just" defTabSz="1881188">
              <a:lnSpc>
                <a:spcPct val="120000"/>
              </a:lnSpc>
              <a:spcBef>
                <a:spcPts val="600"/>
              </a:spcBef>
              <a:spcAft>
                <a:spcPts val="600"/>
              </a:spcAft>
              <a:buClr>
                <a:schemeClr val="bg1">
                  <a:lumMod val="50000"/>
                </a:schemeClr>
              </a:buClr>
              <a:buFont typeface="Courier New" pitchFamily="49" charset="0"/>
              <a:buChar char="o"/>
              <a:defRPr/>
            </a:pPr>
            <a:endParaRPr lang="en-GB" sz="1800" b="1" dirty="0">
              <a:latin typeface="Arial" panose="020B0604020202020204" pitchFamily="34" charset="0"/>
              <a:cs typeface="Arial" panose="020B0604020202020204" pitchFamily="34" charset="0"/>
            </a:endParaRPr>
          </a:p>
          <a:p>
            <a:pPr>
              <a:lnSpc>
                <a:spcPct val="120000"/>
              </a:lnSpc>
              <a:spcBef>
                <a:spcPts val="600"/>
              </a:spcBef>
              <a:spcAft>
                <a:spcPts val="600"/>
              </a:spcAft>
            </a:pPr>
            <a:endParaRPr lang="en-GB" sz="2400" b="1" dirty="0">
              <a:latin typeface="Arial" panose="020B0604020202020204" pitchFamily="34" charset="0"/>
              <a:cs typeface="Arial" panose="020B0604020202020204" pitchFamily="34" charset="0"/>
            </a:endParaRPr>
          </a:p>
          <a:p>
            <a:pPr>
              <a:lnSpc>
                <a:spcPct val="120000"/>
              </a:lnSpc>
              <a:spcBef>
                <a:spcPts val="600"/>
              </a:spcBef>
              <a:spcAft>
                <a:spcPts val="600"/>
              </a:spcAft>
            </a:pPr>
            <a:endParaRPr lang="en-GB" sz="2400" b="1" dirty="0">
              <a:latin typeface="Arial" panose="020B0604020202020204" pitchFamily="34" charset="0"/>
              <a:cs typeface="Arial" panose="020B0604020202020204" pitchFamily="34" charset="0"/>
            </a:endParaRPr>
          </a:p>
          <a:p>
            <a:pPr>
              <a:lnSpc>
                <a:spcPct val="120000"/>
              </a:lnSpc>
              <a:spcBef>
                <a:spcPts val="600"/>
              </a:spcBef>
              <a:spcAft>
                <a:spcPts val="600"/>
              </a:spcAft>
            </a:pPr>
            <a:endParaRPr lang="en-GB" dirty="0"/>
          </a:p>
        </p:txBody>
      </p:sp>
      <p:sp>
        <p:nvSpPr>
          <p:cNvPr id="4" name="Footer Placeholder 3">
            <a:extLst>
              <a:ext uri="{FF2B5EF4-FFF2-40B4-BE49-F238E27FC236}">
                <a16:creationId xmlns="" xmlns:a16="http://schemas.microsoft.com/office/drawing/2014/main" id="{AD4E5924-858A-EA4A-BB99-6C7363C531F0}"/>
              </a:ext>
            </a:extLst>
          </p:cNvPr>
          <p:cNvSpPr>
            <a:spLocks noGrp="1"/>
          </p:cNvSpPr>
          <p:nvPr>
            <p:ph type="ftr" sz="quarter" idx="3"/>
          </p:nvPr>
        </p:nvSpPr>
        <p:spPr/>
        <p:txBody>
          <a:bodyPr/>
          <a:lstStyle/>
          <a:p>
            <a:r>
              <a:rPr lang="it-IT" dirty="0"/>
              <a:t>M4|GEWE in the </a:t>
            </a:r>
            <a:r>
              <a:rPr lang="it-IT" dirty="0" err="1"/>
              <a:t>development</a:t>
            </a:r>
            <a:r>
              <a:rPr lang="it-IT" dirty="0"/>
              <a:t> </a:t>
            </a:r>
            <a:r>
              <a:rPr lang="it-IT" dirty="0" err="1"/>
              <a:t>phase</a:t>
            </a:r>
            <a:endParaRPr lang="it-IT" dirty="0"/>
          </a:p>
          <a:p>
            <a:endParaRPr lang="it-IT" dirty="0"/>
          </a:p>
        </p:txBody>
      </p:sp>
    </p:spTree>
    <p:extLst>
      <p:ext uri="{BB962C8B-B14F-4D97-AF65-F5344CB8AC3E}">
        <p14:creationId xmlns:p14="http://schemas.microsoft.com/office/powerpoint/2010/main" val="106043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1AB17B-B21D-C649-8603-20484FA30C48}"/>
              </a:ext>
            </a:extLst>
          </p:cNvPr>
          <p:cNvSpPr>
            <a:spLocks noGrp="1"/>
          </p:cNvSpPr>
          <p:nvPr>
            <p:ph type="title"/>
          </p:nvPr>
        </p:nvSpPr>
        <p:spPr/>
        <p:txBody>
          <a:bodyPr/>
          <a:lstStyle/>
          <a:p>
            <a:r>
              <a:rPr lang="en-GB" dirty="0"/>
              <a:t>Some examples of gender-responsive outcomes</a:t>
            </a:r>
          </a:p>
        </p:txBody>
      </p:sp>
      <p:sp>
        <p:nvSpPr>
          <p:cNvPr id="3" name="Content Placeholder 2">
            <a:extLst>
              <a:ext uri="{FF2B5EF4-FFF2-40B4-BE49-F238E27FC236}">
                <a16:creationId xmlns="" xmlns:a16="http://schemas.microsoft.com/office/drawing/2014/main" id="{0191FEAD-3CB0-C049-A5ED-A3DF7919BBD5}"/>
              </a:ext>
            </a:extLst>
          </p:cNvPr>
          <p:cNvSpPr>
            <a:spLocks noGrp="1"/>
          </p:cNvSpPr>
          <p:nvPr>
            <p:ph idx="1"/>
          </p:nvPr>
        </p:nvSpPr>
        <p:spPr/>
        <p:txBody>
          <a:bodyPr/>
          <a:lstStyle/>
          <a:p>
            <a:r>
              <a:rPr lang="en-US" sz="2400" dirty="0"/>
              <a:t>Outcome 1: By 2024, vulnerable populations, including women, children, adolescents and youth, have more equitable access to quality basic social services, according to their age and gender-specific needs, including in humanitarian situations (UN Women Mali)</a:t>
            </a:r>
          </a:p>
          <a:p>
            <a:pPr marL="0" indent="0">
              <a:buNone/>
            </a:pPr>
            <a:endParaRPr lang="en-GB" dirty="0">
              <a:highlight>
                <a:srgbClr val="FFFF00"/>
              </a:highlight>
            </a:endParaRPr>
          </a:p>
        </p:txBody>
      </p:sp>
      <p:sp>
        <p:nvSpPr>
          <p:cNvPr id="4" name="Footer Placeholder 3">
            <a:extLst>
              <a:ext uri="{FF2B5EF4-FFF2-40B4-BE49-F238E27FC236}">
                <a16:creationId xmlns="" xmlns:a16="http://schemas.microsoft.com/office/drawing/2014/main" id="{B63CB850-8006-E442-807C-30C7E7A3776F}"/>
              </a:ext>
            </a:extLst>
          </p:cNvPr>
          <p:cNvSpPr>
            <a:spLocks noGrp="1"/>
          </p:cNvSpPr>
          <p:nvPr>
            <p:ph type="ftr" sz="quarter" idx="3"/>
          </p:nvPr>
        </p:nvSpPr>
        <p:spPr/>
        <p:txBody>
          <a:bodyPr/>
          <a:lstStyle/>
          <a:p>
            <a:r>
              <a:rPr lang="it-IT" dirty="0"/>
              <a:t>M4|GEWE in the </a:t>
            </a:r>
            <a:r>
              <a:rPr lang="it-IT" dirty="0" err="1"/>
              <a:t>development</a:t>
            </a:r>
            <a:r>
              <a:rPr lang="it-IT" dirty="0"/>
              <a:t> </a:t>
            </a:r>
            <a:r>
              <a:rPr lang="it-IT" dirty="0" err="1"/>
              <a:t>phase</a:t>
            </a:r>
            <a:endParaRPr lang="it-IT" dirty="0"/>
          </a:p>
          <a:p>
            <a:endParaRPr lang="it-IT" dirty="0"/>
          </a:p>
        </p:txBody>
      </p:sp>
    </p:spTree>
    <p:extLst>
      <p:ext uri="{BB962C8B-B14F-4D97-AF65-F5344CB8AC3E}">
        <p14:creationId xmlns:p14="http://schemas.microsoft.com/office/powerpoint/2010/main" val="1710132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text&#10;&#10;Description automatically generated">
            <a:extLst>
              <a:ext uri="{FF2B5EF4-FFF2-40B4-BE49-F238E27FC236}">
                <a16:creationId xmlns="" xmlns:a16="http://schemas.microsoft.com/office/drawing/2014/main" id="{A24C85C3-6CD6-F84A-AB38-389F66AC9704}"/>
              </a:ext>
            </a:extLst>
          </p:cNvPr>
          <p:cNvPicPr>
            <a:picLocks noChangeAspect="1"/>
          </p:cNvPicPr>
          <p:nvPr/>
        </p:nvPicPr>
        <p:blipFill rotWithShape="1">
          <a:blip r:embed="rId3"/>
          <a:srcRect t="40988" r="-2" b="1646"/>
          <a:stretch/>
        </p:blipFill>
        <p:spPr>
          <a:xfrm>
            <a:off x="534988" y="57150"/>
            <a:ext cx="8518525" cy="5600700"/>
          </a:xfrm>
          <a:prstGeom prst="rect">
            <a:avLst/>
          </a:prstGeom>
          <a:noFill/>
        </p:spPr>
      </p:pic>
      <p:sp>
        <p:nvSpPr>
          <p:cNvPr id="2" name="Footer Placeholder 1">
            <a:extLst>
              <a:ext uri="{FF2B5EF4-FFF2-40B4-BE49-F238E27FC236}">
                <a16:creationId xmlns="" xmlns:a16="http://schemas.microsoft.com/office/drawing/2014/main" id="{4DE8ABB8-B572-DB4C-AA4F-4CBC4A1E0C49}"/>
              </a:ext>
            </a:extLst>
          </p:cNvPr>
          <p:cNvSpPr>
            <a:spLocks noGrp="1"/>
          </p:cNvSpPr>
          <p:nvPr>
            <p:ph type="ftr" sz="quarter" idx="4294967295"/>
          </p:nvPr>
        </p:nvSpPr>
        <p:spPr>
          <a:xfrm>
            <a:off x="3306101" y="5350789"/>
            <a:ext cx="5837899" cy="375351"/>
          </a:xfrm>
        </p:spPr>
        <p:txBody>
          <a:bodyPr/>
          <a:lstStyle/>
          <a:p>
            <a:r>
              <a:rPr lang="it-IT" dirty="0"/>
              <a:t>M4|GEWE in the </a:t>
            </a:r>
            <a:r>
              <a:rPr lang="it-IT" dirty="0" err="1"/>
              <a:t>development</a:t>
            </a:r>
            <a:r>
              <a:rPr lang="it-IT" dirty="0"/>
              <a:t> </a:t>
            </a:r>
            <a:r>
              <a:rPr lang="it-IT" dirty="0" err="1"/>
              <a:t>phase</a:t>
            </a:r>
            <a:endParaRPr lang="it-IT" dirty="0"/>
          </a:p>
          <a:p>
            <a:pPr>
              <a:spcAft>
                <a:spcPts val="600"/>
              </a:spcAft>
            </a:pPr>
            <a:endParaRPr lang="it-IT" dirty="0"/>
          </a:p>
        </p:txBody>
      </p:sp>
      <p:sp>
        <p:nvSpPr>
          <p:cNvPr id="5" name="Rectangle 4">
            <a:extLst>
              <a:ext uri="{FF2B5EF4-FFF2-40B4-BE49-F238E27FC236}">
                <a16:creationId xmlns="" xmlns:a16="http://schemas.microsoft.com/office/drawing/2014/main" id="{63B82254-B2D3-2C4E-BA0A-32A445D65BA0}"/>
              </a:ext>
            </a:extLst>
          </p:cNvPr>
          <p:cNvSpPr/>
          <p:nvPr/>
        </p:nvSpPr>
        <p:spPr>
          <a:xfrm rot="16200000">
            <a:off x="-1214377" y="4014242"/>
            <a:ext cx="3156633" cy="246221"/>
          </a:xfrm>
          <a:prstGeom prst="rect">
            <a:avLst/>
          </a:prstGeom>
          <a:noFill/>
        </p:spPr>
        <p:txBody>
          <a:bodyPr wrap="none" rtlCol="0">
            <a:spAutoFit/>
          </a:bodyPr>
          <a:lstStyle/>
          <a:p>
            <a:r>
              <a:rPr lang="en-GB" sz="1000" dirty="0"/>
              <a:t>Credit: Un Women, Turning Promises into Actions</a:t>
            </a:r>
          </a:p>
        </p:txBody>
      </p:sp>
    </p:spTree>
    <p:extLst>
      <p:ext uri="{BB962C8B-B14F-4D97-AF65-F5344CB8AC3E}">
        <p14:creationId xmlns:p14="http://schemas.microsoft.com/office/powerpoint/2010/main" val="5805621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p:cNvSpPr>
            <a:spLocks noGrp="1"/>
          </p:cNvSpPr>
          <p:nvPr>
            <p:ph type="ftr" sz="quarter" idx="11"/>
          </p:nvPr>
        </p:nvSpPr>
        <p:spPr/>
        <p:txBody>
          <a:bodyPr/>
          <a:lstStyle/>
          <a:p>
            <a:r>
              <a:rPr lang="it-IT" dirty="0"/>
              <a:t>M4|GEWE in the </a:t>
            </a:r>
            <a:r>
              <a:rPr lang="it-IT" dirty="0" err="1"/>
              <a:t>development</a:t>
            </a:r>
            <a:r>
              <a:rPr lang="it-IT" dirty="0"/>
              <a:t> </a:t>
            </a:r>
            <a:r>
              <a:rPr lang="it-IT" dirty="0" err="1"/>
              <a:t>phase</a:t>
            </a:r>
            <a:endParaRPr lang="it-IT" dirty="0"/>
          </a:p>
          <a:p>
            <a:endParaRPr lang="it-IT" dirty="0"/>
          </a:p>
        </p:txBody>
      </p:sp>
      <p:pic>
        <p:nvPicPr>
          <p:cNvPr id="10" name="Picture 9" descr="Kids-with-hands-up.jpg"/>
          <p:cNvPicPr>
            <a:picLocks noChangeAspect="1"/>
          </p:cNvPicPr>
          <p:nvPr/>
        </p:nvPicPr>
        <p:blipFill rotWithShape="1">
          <a:blip r:embed="rId3">
            <a:duotone>
              <a:prstClr val="black"/>
              <a:srgbClr val="D9C3A5">
                <a:tint val="50000"/>
                <a:satMod val="180000"/>
              </a:srgbClr>
            </a:duotone>
            <a:extLst>
              <a:ext uri="{28A0092B-C50C-407E-A947-70E740481C1C}">
                <a14:useLocalDpi xmlns:a14="http://schemas.microsoft.com/office/drawing/2010/main" val="0"/>
              </a:ext>
            </a:extLst>
          </a:blip>
          <a:srcRect b="26779"/>
          <a:stretch/>
        </p:blipFill>
        <p:spPr>
          <a:xfrm>
            <a:off x="0" y="1548162"/>
            <a:ext cx="9177423" cy="3605185"/>
          </a:xfrm>
          <a:prstGeom prst="rect">
            <a:avLst/>
          </a:prstGeom>
        </p:spPr>
      </p:pic>
      <p:sp>
        <p:nvSpPr>
          <p:cNvPr id="6" name="TextBox 5"/>
          <p:cNvSpPr txBox="1"/>
          <p:nvPr/>
        </p:nvSpPr>
        <p:spPr>
          <a:xfrm>
            <a:off x="7150946" y="5168286"/>
            <a:ext cx="1964124" cy="246221"/>
          </a:xfrm>
          <a:prstGeom prst="rect">
            <a:avLst/>
          </a:prstGeom>
          <a:noFill/>
        </p:spPr>
        <p:txBody>
          <a:bodyPr wrap="none" rtlCol="0">
            <a:spAutoFit/>
          </a:bodyPr>
          <a:lstStyle/>
          <a:p>
            <a:r>
              <a:rPr lang="en-US" sz="1000" dirty="0"/>
              <a:t>Photo credit: </a:t>
            </a:r>
            <a:r>
              <a:rPr lang="en-US" sz="1000" dirty="0" err="1"/>
              <a:t>www.flickr.com</a:t>
            </a:r>
            <a:endParaRPr lang="en-US" sz="1000" dirty="0"/>
          </a:p>
        </p:txBody>
      </p:sp>
      <p:sp>
        <p:nvSpPr>
          <p:cNvPr id="2" name="Title 1"/>
          <p:cNvSpPr>
            <a:spLocks noGrp="1"/>
          </p:cNvSpPr>
          <p:nvPr>
            <p:ph type="title"/>
          </p:nvPr>
        </p:nvSpPr>
        <p:spPr>
          <a:xfrm>
            <a:off x="457200" y="1602403"/>
            <a:ext cx="8229600" cy="952500"/>
          </a:xfrm>
        </p:spPr>
        <p:txBody>
          <a:bodyPr/>
          <a:lstStyle/>
          <a:p>
            <a:r>
              <a:rPr lang="en-GB" dirty="0"/>
              <a:t>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Module Objectives</a:t>
            </a:r>
          </a:p>
        </p:txBody>
      </p:sp>
      <p:sp>
        <p:nvSpPr>
          <p:cNvPr id="3" name="Content Placeholder 2"/>
          <p:cNvSpPr>
            <a:spLocks noGrp="1"/>
          </p:cNvSpPr>
          <p:nvPr>
            <p:ph idx="1"/>
          </p:nvPr>
        </p:nvSpPr>
        <p:spPr/>
        <p:txBody>
          <a:bodyPr>
            <a:normAutofit/>
          </a:bodyPr>
          <a:lstStyle/>
          <a:p>
            <a:pPr lvl="0"/>
            <a:r>
              <a:rPr lang="en-GB" dirty="0"/>
              <a:t>Identify the entry points for gender mainstreaming in the UNSDCF cycle and actions to be taken;</a:t>
            </a:r>
            <a:endParaRPr lang="x-none" dirty="0"/>
          </a:p>
          <a:p>
            <a:pPr lvl="0"/>
            <a:r>
              <a:rPr lang="en-GB" dirty="0"/>
              <a:t>Draw on all the resources presented and leverage on the momentum for the integration of gender in their context; </a:t>
            </a:r>
            <a:endParaRPr lang="x-none" dirty="0"/>
          </a:p>
          <a:p>
            <a:pPr lvl="0"/>
            <a:r>
              <a:rPr lang="en-GB" dirty="0"/>
              <a:t>Harness the potential of the UNCT SWAP Gender Equality Scorecard to ensure a gender-responsive UNSDCF engagement; </a:t>
            </a:r>
            <a:endParaRPr lang="x-none" dirty="0"/>
          </a:p>
          <a:p>
            <a:pPr lvl="0"/>
            <a:r>
              <a:rPr lang="en-GB" dirty="0"/>
              <a:t>Directly apply the inputs and considerations made during the training when developing the UNSDCF</a:t>
            </a:r>
            <a:endParaRPr lang="x-none" dirty="0"/>
          </a:p>
          <a:p>
            <a:pPr lvl="0"/>
            <a:endParaRPr lang="it-IT" dirty="0"/>
          </a:p>
        </p:txBody>
      </p:sp>
      <p:sp>
        <p:nvSpPr>
          <p:cNvPr id="4" name="Footer Placeholder 3"/>
          <p:cNvSpPr>
            <a:spLocks noGrp="1"/>
          </p:cNvSpPr>
          <p:nvPr>
            <p:ph type="ftr" sz="quarter" idx="3"/>
          </p:nvPr>
        </p:nvSpPr>
        <p:spPr/>
        <p:txBody>
          <a:bodyPr/>
          <a:lstStyle/>
          <a:p>
            <a:r>
              <a:rPr lang="it-IT" dirty="0" smtClean="0"/>
              <a:t>M4|GEWE in </a:t>
            </a:r>
            <a:r>
              <a:rPr lang="it-IT" dirty="0"/>
              <a:t>the </a:t>
            </a:r>
            <a:r>
              <a:rPr lang="it-IT" dirty="0" err="1"/>
              <a:t>development</a:t>
            </a:r>
            <a:r>
              <a:rPr lang="it-IT" dirty="0"/>
              <a:t> </a:t>
            </a:r>
            <a:r>
              <a:rPr lang="it-IT" dirty="0" err="1"/>
              <a:t>phase</a:t>
            </a:r>
            <a:endParaRPr lang="it-IT" dirty="0"/>
          </a:p>
        </p:txBody>
      </p:sp>
    </p:spTree>
    <p:extLst>
      <p:ext uri="{BB962C8B-B14F-4D97-AF65-F5344CB8AC3E}">
        <p14:creationId xmlns:p14="http://schemas.microsoft.com/office/powerpoint/2010/main" val="164170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 xmlns:a16="http://schemas.microsoft.com/office/drawing/2014/main" id="{F0200E76-E779-41F6-BDEA-22BD254B5EBD}"/>
              </a:ext>
            </a:extLst>
          </p:cNvPr>
          <p:cNvSpPr/>
          <p:nvPr/>
        </p:nvSpPr>
        <p:spPr>
          <a:xfrm>
            <a:off x="66576" y="1518806"/>
            <a:ext cx="2066452" cy="990600"/>
          </a:xfrm>
          <a:prstGeom prst="roundRect">
            <a:avLst/>
          </a:prstGeom>
          <a:solidFill>
            <a:sysClr val="window" lastClr="FFFFFF"/>
          </a:solidFill>
          <a:ln w="25400" cap="flat" cmpd="sng" algn="ctr">
            <a:solidFill>
              <a:srgbClr val="33B1E3"/>
            </a:solidFill>
            <a:prstDash val="solid"/>
          </a:ln>
          <a:effectLst/>
        </p:spPr>
        <p:txBody>
          <a:bodyPr rtlCol="0" anchor="ctr"/>
          <a:lstStyle/>
          <a:p>
            <a:pPr marL="128588" indent="-128588" algn="ctr" defTabSz="685800">
              <a:buFont typeface="Arial" panose="020B0604020202020204" pitchFamily="34" charset="0"/>
              <a:buChar char="•"/>
              <a:defRPr/>
            </a:pPr>
            <a:endParaRPr lang="en-US" sz="825" b="1" kern="0" dirty="0">
              <a:solidFill>
                <a:srgbClr val="D8D8D8">
                  <a:lumMod val="10000"/>
                </a:srgbClr>
              </a:solidFill>
              <a:latin typeface="Calibri"/>
              <a:sym typeface="Arial"/>
            </a:endParaRPr>
          </a:p>
          <a:p>
            <a:pPr marL="128588" indent="-128588" algn="ctr" defTabSz="685800">
              <a:buFont typeface="Arial" panose="020B0604020202020204" pitchFamily="34" charset="0"/>
              <a:buChar char="•"/>
              <a:defRPr/>
            </a:pPr>
            <a:r>
              <a:rPr lang="en-US" sz="900" b="1" kern="0" dirty="0">
                <a:solidFill>
                  <a:srgbClr val="D8D8D8">
                    <a:lumMod val="10000"/>
                  </a:srgbClr>
                </a:solidFill>
                <a:latin typeface="Calibri"/>
                <a:sym typeface="Arial"/>
              </a:rPr>
              <a:t>Gender analysis of key national development plans</a:t>
            </a:r>
          </a:p>
          <a:p>
            <a:pPr algn="ctr" defTabSz="685800">
              <a:defRPr/>
            </a:pPr>
            <a:endParaRPr lang="en-US" sz="750" b="1" kern="0" dirty="0">
              <a:solidFill>
                <a:srgbClr val="D8D8D8">
                  <a:lumMod val="10000"/>
                </a:srgbClr>
              </a:solidFill>
              <a:latin typeface="Calibri"/>
              <a:sym typeface="Arial"/>
            </a:endParaRPr>
          </a:p>
        </p:txBody>
      </p:sp>
      <p:sp>
        <p:nvSpPr>
          <p:cNvPr id="24" name="Rectangle: Rounded Corners 23">
            <a:extLst>
              <a:ext uri="{FF2B5EF4-FFF2-40B4-BE49-F238E27FC236}">
                <a16:creationId xmlns="" xmlns:a16="http://schemas.microsoft.com/office/drawing/2014/main" id="{46CF6230-F81C-4559-A333-29FA58D1159F}"/>
              </a:ext>
            </a:extLst>
          </p:cNvPr>
          <p:cNvSpPr/>
          <p:nvPr/>
        </p:nvSpPr>
        <p:spPr>
          <a:xfrm>
            <a:off x="66576" y="2577263"/>
            <a:ext cx="1999875" cy="890822"/>
          </a:xfrm>
          <a:prstGeom prst="roundRect">
            <a:avLst/>
          </a:prstGeom>
          <a:solidFill>
            <a:sysClr val="window" lastClr="FFFFFF"/>
          </a:solidFill>
          <a:ln w="25400" cap="flat" cmpd="sng" algn="ctr">
            <a:solidFill>
              <a:srgbClr val="33B1E3"/>
            </a:solidFill>
            <a:prstDash val="solid"/>
          </a:ln>
          <a:effectLst/>
        </p:spPr>
        <p:txBody>
          <a:bodyPr rtlCol="0" anchor="ctr"/>
          <a:lstStyle/>
          <a:p>
            <a:pPr marL="128588" indent="-128588" algn="ctr" defTabSz="685800">
              <a:buFont typeface="Arial" panose="020B0604020202020204" pitchFamily="34" charset="0"/>
              <a:buChar char="•"/>
              <a:defRPr/>
            </a:pPr>
            <a:r>
              <a:rPr lang="en-US" sz="900" b="1" kern="0" dirty="0">
                <a:solidFill>
                  <a:srgbClr val="D8D8D8">
                    <a:lumMod val="10000"/>
                  </a:srgbClr>
                </a:solidFill>
                <a:latin typeface="Calibri"/>
                <a:sym typeface="Arial"/>
              </a:rPr>
              <a:t>Gender Equality </a:t>
            </a:r>
            <a:r>
              <a:rPr lang="en-US" sz="900" b="1" kern="0" dirty="0" err="1">
                <a:solidFill>
                  <a:srgbClr val="D8D8D8">
                    <a:lumMod val="10000"/>
                  </a:srgbClr>
                </a:solidFill>
                <a:latin typeface="Calibri"/>
                <a:sym typeface="Arial"/>
              </a:rPr>
              <a:t>Profile</a:t>
            </a:r>
            <a:r>
              <a:rPr lang="en-US" sz="900" b="1" kern="0" dirty="0">
                <a:solidFill>
                  <a:srgbClr val="D8D8D8">
                    <a:lumMod val="10000"/>
                  </a:srgbClr>
                </a:solidFill>
                <a:latin typeface="Calibri"/>
                <a:sym typeface="Arial"/>
              </a:rPr>
              <a:t> (sex disaggregated data and analysis)</a:t>
            </a:r>
          </a:p>
          <a:p>
            <a:pPr marL="128588" indent="-128588" algn="ctr" defTabSz="685800">
              <a:buFont typeface="Arial" panose="020B0604020202020204" pitchFamily="34" charset="0"/>
              <a:buChar char="•"/>
              <a:defRPr/>
            </a:pPr>
            <a:r>
              <a:rPr lang="en-US" sz="900" b="1" kern="0" dirty="0">
                <a:solidFill>
                  <a:srgbClr val="D8D8D8">
                    <a:lumMod val="10000"/>
                  </a:srgbClr>
                </a:solidFill>
                <a:latin typeface="Calibri"/>
                <a:sym typeface="Arial"/>
              </a:rPr>
              <a:t>Conflict analysis (as appropriate)</a:t>
            </a:r>
          </a:p>
          <a:p>
            <a:pPr marL="128588" indent="-128588" algn="ctr" defTabSz="685800">
              <a:buFont typeface="Arial" panose="020B0604020202020204" pitchFamily="34" charset="0"/>
              <a:buChar char="•"/>
              <a:defRPr/>
            </a:pPr>
            <a:r>
              <a:rPr lang="en-US" sz="900" b="1" kern="0" dirty="0">
                <a:solidFill>
                  <a:srgbClr val="D8D8D8">
                    <a:lumMod val="10000"/>
                  </a:srgbClr>
                </a:solidFill>
                <a:latin typeface="Calibri"/>
                <a:sym typeface="Arial"/>
              </a:rPr>
              <a:t>Inclusive participation of CSO (LNOB)</a:t>
            </a:r>
          </a:p>
        </p:txBody>
      </p:sp>
      <p:sp>
        <p:nvSpPr>
          <p:cNvPr id="25" name="Rectangle: Rounded Corners 24">
            <a:extLst>
              <a:ext uri="{FF2B5EF4-FFF2-40B4-BE49-F238E27FC236}">
                <a16:creationId xmlns="" xmlns:a16="http://schemas.microsoft.com/office/drawing/2014/main" id="{DE4CBA34-99EA-44F9-80D0-C593F6AD6EF0}"/>
              </a:ext>
            </a:extLst>
          </p:cNvPr>
          <p:cNvSpPr/>
          <p:nvPr/>
        </p:nvSpPr>
        <p:spPr>
          <a:xfrm>
            <a:off x="66577" y="3645478"/>
            <a:ext cx="2066450" cy="969818"/>
          </a:xfrm>
          <a:prstGeom prst="roundRect">
            <a:avLst/>
          </a:prstGeom>
          <a:solidFill>
            <a:sysClr val="window" lastClr="FFFFFF"/>
          </a:solidFill>
          <a:ln w="25400" cap="flat" cmpd="sng" algn="ctr">
            <a:solidFill>
              <a:srgbClr val="33B1E3"/>
            </a:solidFill>
            <a:prstDash val="solid"/>
          </a:ln>
          <a:effectLst/>
        </p:spPr>
        <p:txBody>
          <a:bodyPr rtlCol="0" anchor="ctr"/>
          <a:lstStyle/>
          <a:p>
            <a:pPr marL="128588" indent="-128588" algn="ctr" defTabSz="685800">
              <a:buFont typeface="Arial" panose="020B0604020202020204" pitchFamily="34" charset="0"/>
              <a:buChar char="•"/>
              <a:defRPr/>
            </a:pPr>
            <a:r>
              <a:rPr lang="en-US" sz="900" b="1" kern="0" dirty="0">
                <a:solidFill>
                  <a:srgbClr val="D8D8D8">
                    <a:lumMod val="10000"/>
                  </a:srgbClr>
                </a:solidFill>
                <a:latin typeface="Calibri"/>
                <a:sym typeface="Arial"/>
              </a:rPr>
              <a:t>BPFA+25 national reports</a:t>
            </a:r>
          </a:p>
          <a:p>
            <a:pPr marL="128588" indent="-128588" algn="ctr" defTabSz="685800">
              <a:buFont typeface="Arial" panose="020B0604020202020204" pitchFamily="34" charset="0"/>
              <a:buChar char="•"/>
              <a:defRPr/>
            </a:pPr>
            <a:r>
              <a:rPr lang="en-US" sz="900" b="1" kern="0" dirty="0">
                <a:solidFill>
                  <a:srgbClr val="D8D8D8">
                    <a:lumMod val="10000"/>
                  </a:srgbClr>
                </a:solidFill>
                <a:latin typeface="Calibri"/>
                <a:sym typeface="Arial"/>
              </a:rPr>
              <a:t>Thematic KP, research reports, qualitative data, etc.</a:t>
            </a:r>
          </a:p>
          <a:p>
            <a:pPr marL="128588" indent="-128588" algn="ctr" defTabSz="685800">
              <a:buFont typeface="Arial" panose="020B0604020202020204" pitchFamily="34" charset="0"/>
              <a:buChar char="•"/>
              <a:defRPr/>
            </a:pPr>
            <a:r>
              <a:rPr lang="en-US" sz="900" b="1" kern="0" dirty="0">
                <a:solidFill>
                  <a:srgbClr val="D8D8D8">
                    <a:lumMod val="10000"/>
                  </a:srgbClr>
                </a:solidFill>
                <a:latin typeface="Calibri"/>
                <a:sym typeface="Arial"/>
              </a:rPr>
              <a:t>Flagship reports (Progress, etc.)</a:t>
            </a:r>
            <a:endParaRPr lang="en-US" sz="788" b="1" kern="0" dirty="0">
              <a:solidFill>
                <a:srgbClr val="D8D8D8">
                  <a:lumMod val="10000"/>
                </a:srgbClr>
              </a:solidFill>
              <a:latin typeface="Calibri"/>
              <a:sym typeface="Arial"/>
            </a:endParaRPr>
          </a:p>
        </p:txBody>
      </p:sp>
      <p:sp>
        <p:nvSpPr>
          <p:cNvPr id="26" name="Rectangle: Rounded Corners 25">
            <a:extLst>
              <a:ext uri="{FF2B5EF4-FFF2-40B4-BE49-F238E27FC236}">
                <a16:creationId xmlns="" xmlns:a16="http://schemas.microsoft.com/office/drawing/2014/main" id="{DC0CB48D-7A8E-4CE2-BBF2-720F7BB00A0D}"/>
              </a:ext>
            </a:extLst>
          </p:cNvPr>
          <p:cNvSpPr/>
          <p:nvPr/>
        </p:nvSpPr>
        <p:spPr>
          <a:xfrm>
            <a:off x="2206166" y="2592278"/>
            <a:ext cx="1073533" cy="890822"/>
          </a:xfrm>
          <a:prstGeom prst="roundRect">
            <a:avLst/>
          </a:prstGeom>
          <a:solidFill>
            <a:sysClr val="window" lastClr="FFFFFF"/>
          </a:solidFill>
          <a:ln w="25400" cap="flat" cmpd="sng" algn="ctr">
            <a:solidFill>
              <a:srgbClr val="FF0000"/>
            </a:solidFill>
            <a:prstDash val="solid"/>
          </a:ln>
          <a:effectLst/>
        </p:spPr>
        <p:txBody>
          <a:bodyPr rtlCol="0" anchor="ctr"/>
          <a:lstStyle/>
          <a:p>
            <a:pPr algn="ctr" defTabSz="685800">
              <a:defRPr/>
            </a:pPr>
            <a:r>
              <a:rPr lang="en-US" sz="900" b="1" kern="0" dirty="0">
                <a:solidFill>
                  <a:srgbClr val="D8D8D8">
                    <a:lumMod val="10000"/>
                  </a:srgbClr>
                </a:solidFill>
                <a:latin typeface="Calibri"/>
                <a:sym typeface="Arial"/>
              </a:rPr>
              <a:t>Mainstreaming Gender in </a:t>
            </a:r>
            <a:r>
              <a:rPr lang="en-US" sz="900" b="1" kern="0" dirty="0" err="1">
                <a:solidFill>
                  <a:srgbClr val="D8D8D8">
                    <a:lumMod val="10000"/>
                  </a:srgbClr>
                </a:solidFill>
                <a:latin typeface="Calibri"/>
                <a:sym typeface="Arial"/>
              </a:rPr>
              <a:t>ToC</a:t>
            </a:r>
            <a:r>
              <a:rPr lang="en-US" sz="900" b="1" kern="0" dirty="0">
                <a:solidFill>
                  <a:srgbClr val="D8D8D8">
                    <a:lumMod val="10000"/>
                  </a:srgbClr>
                </a:solidFill>
                <a:latin typeface="Calibri"/>
                <a:sym typeface="Arial"/>
              </a:rPr>
              <a:t>, CF outcomes/outputs/indicators</a:t>
            </a:r>
          </a:p>
        </p:txBody>
      </p:sp>
      <p:sp>
        <p:nvSpPr>
          <p:cNvPr id="27" name="Rectangle: Rounded Corners 26">
            <a:extLst>
              <a:ext uri="{FF2B5EF4-FFF2-40B4-BE49-F238E27FC236}">
                <a16:creationId xmlns="" xmlns:a16="http://schemas.microsoft.com/office/drawing/2014/main" id="{FC3FEC18-F04B-405C-9F9D-EEBDE798FD45}"/>
              </a:ext>
            </a:extLst>
          </p:cNvPr>
          <p:cNvSpPr/>
          <p:nvPr/>
        </p:nvSpPr>
        <p:spPr>
          <a:xfrm>
            <a:off x="3388172" y="2587703"/>
            <a:ext cx="951336" cy="899819"/>
          </a:xfrm>
          <a:prstGeom prst="roundRect">
            <a:avLst/>
          </a:prstGeom>
          <a:solidFill>
            <a:sysClr val="window" lastClr="FFFFFF"/>
          </a:solidFill>
          <a:ln w="25400" cap="flat" cmpd="sng" algn="ctr">
            <a:solidFill>
              <a:srgbClr val="FF0000"/>
            </a:solidFill>
            <a:prstDash val="solid"/>
          </a:ln>
          <a:effectLst/>
        </p:spPr>
        <p:txBody>
          <a:bodyPr rtlCol="0" anchor="ctr"/>
          <a:lstStyle/>
          <a:p>
            <a:pPr algn="ctr" defTabSz="685800">
              <a:defRPr/>
            </a:pPr>
            <a:r>
              <a:rPr lang="en-US" sz="900" b="1" kern="0" dirty="0">
                <a:solidFill>
                  <a:srgbClr val="D8D8D8">
                    <a:lumMod val="10000"/>
                  </a:srgbClr>
                </a:solidFill>
                <a:latin typeface="Calibri"/>
                <a:sym typeface="Arial"/>
              </a:rPr>
              <a:t>UN  Women collaborative advantage and gender expertise</a:t>
            </a:r>
          </a:p>
        </p:txBody>
      </p:sp>
      <p:sp>
        <p:nvSpPr>
          <p:cNvPr id="33" name="Rectangle: Rounded Corners 32">
            <a:extLst>
              <a:ext uri="{FF2B5EF4-FFF2-40B4-BE49-F238E27FC236}">
                <a16:creationId xmlns="" xmlns:a16="http://schemas.microsoft.com/office/drawing/2014/main" id="{C0CA6066-DBA2-48F1-9CCB-835B59E0C6E0}"/>
              </a:ext>
            </a:extLst>
          </p:cNvPr>
          <p:cNvSpPr/>
          <p:nvPr/>
        </p:nvSpPr>
        <p:spPr>
          <a:xfrm>
            <a:off x="6461476" y="2578623"/>
            <a:ext cx="1020056" cy="905837"/>
          </a:xfrm>
          <a:prstGeom prst="roundRect">
            <a:avLst/>
          </a:prstGeom>
          <a:solidFill>
            <a:sysClr val="window" lastClr="FFFFFF"/>
          </a:solidFill>
          <a:ln w="25400" cap="flat" cmpd="sng" algn="ctr">
            <a:solidFill>
              <a:srgbClr val="00B050"/>
            </a:solidFill>
            <a:prstDash val="solid"/>
          </a:ln>
          <a:effectLst/>
        </p:spPr>
        <p:txBody>
          <a:bodyPr rtlCol="0" anchor="ctr"/>
          <a:lstStyle/>
          <a:p>
            <a:pPr algn="ctr" defTabSz="685800">
              <a:defRPr/>
            </a:pPr>
            <a:r>
              <a:rPr lang="en-US" sz="900" b="1" kern="0" dirty="0">
                <a:solidFill>
                  <a:srgbClr val="D8D8D8">
                    <a:lumMod val="10000"/>
                  </a:srgbClr>
                </a:solidFill>
                <a:latin typeface="Calibri"/>
                <a:sym typeface="Arial"/>
              </a:rPr>
              <a:t>Gender mainstreaming in joint work plans and joint programmes</a:t>
            </a:r>
          </a:p>
        </p:txBody>
      </p:sp>
      <p:sp>
        <p:nvSpPr>
          <p:cNvPr id="35" name="Rectangle: Rounded Corners 34">
            <a:extLst>
              <a:ext uri="{FF2B5EF4-FFF2-40B4-BE49-F238E27FC236}">
                <a16:creationId xmlns="" xmlns:a16="http://schemas.microsoft.com/office/drawing/2014/main" id="{15522EE0-55CC-4598-B974-B645DA671371}"/>
              </a:ext>
            </a:extLst>
          </p:cNvPr>
          <p:cNvSpPr/>
          <p:nvPr/>
        </p:nvSpPr>
        <p:spPr>
          <a:xfrm>
            <a:off x="7538596" y="2593501"/>
            <a:ext cx="951336" cy="905837"/>
          </a:xfrm>
          <a:prstGeom prst="roundRect">
            <a:avLst/>
          </a:prstGeom>
          <a:solidFill>
            <a:sysClr val="window" lastClr="FFFFFF"/>
          </a:solidFill>
          <a:ln w="25400" cap="flat" cmpd="sng" algn="ctr">
            <a:solidFill>
              <a:srgbClr val="9900FF"/>
            </a:solidFill>
            <a:prstDash val="solid"/>
          </a:ln>
          <a:effectLst/>
        </p:spPr>
        <p:txBody>
          <a:bodyPr rtlCol="0" anchor="ctr"/>
          <a:lstStyle/>
          <a:p>
            <a:pPr algn="ctr" defTabSz="685800">
              <a:defRPr/>
            </a:pPr>
            <a:r>
              <a:rPr lang="en-US" sz="900" b="1" kern="0" dirty="0">
                <a:solidFill>
                  <a:srgbClr val="D8D8D8">
                    <a:lumMod val="10000"/>
                  </a:srgbClr>
                </a:solidFill>
                <a:latin typeface="Calibri"/>
                <a:sym typeface="Arial"/>
              </a:rPr>
              <a:t>UNCT SWAP Score Card</a:t>
            </a:r>
          </a:p>
        </p:txBody>
      </p:sp>
      <p:sp>
        <p:nvSpPr>
          <p:cNvPr id="36" name="TextBox 35">
            <a:extLst>
              <a:ext uri="{FF2B5EF4-FFF2-40B4-BE49-F238E27FC236}">
                <a16:creationId xmlns="" xmlns:a16="http://schemas.microsoft.com/office/drawing/2014/main" id="{CD5B6575-4D8B-44F7-BD22-80A3D5EFE321}"/>
              </a:ext>
            </a:extLst>
          </p:cNvPr>
          <p:cNvSpPr txBox="1"/>
          <p:nvPr/>
        </p:nvSpPr>
        <p:spPr>
          <a:xfrm>
            <a:off x="3489054" y="3752889"/>
            <a:ext cx="1869256" cy="230832"/>
          </a:xfrm>
          <a:prstGeom prst="rect">
            <a:avLst/>
          </a:prstGeom>
          <a:noFill/>
        </p:spPr>
        <p:txBody>
          <a:bodyPr wrap="square" rtlCol="0">
            <a:spAutoFit/>
          </a:bodyPr>
          <a:lstStyle/>
          <a:p>
            <a:pPr defTabSz="685800">
              <a:defRPr/>
            </a:pPr>
            <a:r>
              <a:rPr lang="en-US" sz="900" b="1" kern="0" dirty="0">
                <a:solidFill>
                  <a:srgbClr val="000000"/>
                </a:solidFill>
                <a:latin typeface="Arial"/>
                <a:cs typeface="Arial"/>
                <a:sym typeface="Arial"/>
              </a:rPr>
              <a:t>Feedback Loop into new cycle</a:t>
            </a:r>
          </a:p>
        </p:txBody>
      </p:sp>
      <p:sp>
        <p:nvSpPr>
          <p:cNvPr id="37" name="Rectangle: Rounded Corners 36">
            <a:extLst>
              <a:ext uri="{FF2B5EF4-FFF2-40B4-BE49-F238E27FC236}">
                <a16:creationId xmlns="" xmlns:a16="http://schemas.microsoft.com/office/drawing/2014/main" id="{FC3820AA-5487-4C3F-8483-0315FA4631B1}"/>
              </a:ext>
            </a:extLst>
          </p:cNvPr>
          <p:cNvSpPr/>
          <p:nvPr/>
        </p:nvSpPr>
        <p:spPr>
          <a:xfrm>
            <a:off x="2182812" y="4427703"/>
            <a:ext cx="950858" cy="859708"/>
          </a:xfrm>
          <a:prstGeom prst="roundRect">
            <a:avLst/>
          </a:prstGeom>
          <a:solidFill>
            <a:sysClr val="window" lastClr="FFFFFF"/>
          </a:solidFill>
          <a:ln w="25400" cap="flat" cmpd="sng" algn="ctr">
            <a:solidFill>
              <a:srgbClr val="FFC000"/>
            </a:solidFill>
            <a:prstDash val="solid"/>
          </a:ln>
          <a:effectLst/>
        </p:spPr>
        <p:txBody>
          <a:bodyPr rtlCol="0" anchor="ctr"/>
          <a:lstStyle/>
          <a:p>
            <a:pPr algn="ctr" defTabSz="685800">
              <a:defRPr/>
            </a:pPr>
            <a:r>
              <a:rPr lang="en-US" sz="900" b="1" kern="0" dirty="0">
                <a:solidFill>
                  <a:srgbClr val="D8D8D8">
                    <a:lumMod val="10000"/>
                  </a:srgbClr>
                </a:solidFill>
                <a:latin typeface="Calibri"/>
                <a:sym typeface="Arial"/>
              </a:rPr>
              <a:t>Regular follow up on the  management response to evaluation</a:t>
            </a:r>
          </a:p>
        </p:txBody>
      </p:sp>
      <p:sp>
        <p:nvSpPr>
          <p:cNvPr id="38" name="Rectangle: Rounded Corners 37">
            <a:extLst>
              <a:ext uri="{FF2B5EF4-FFF2-40B4-BE49-F238E27FC236}">
                <a16:creationId xmlns="" xmlns:a16="http://schemas.microsoft.com/office/drawing/2014/main" id="{DD223320-BDEA-4FA5-B60C-EEBC9AE0AA57}"/>
              </a:ext>
            </a:extLst>
          </p:cNvPr>
          <p:cNvSpPr/>
          <p:nvPr/>
        </p:nvSpPr>
        <p:spPr>
          <a:xfrm>
            <a:off x="3840330" y="4411590"/>
            <a:ext cx="1253803" cy="859708"/>
          </a:xfrm>
          <a:prstGeom prst="roundRect">
            <a:avLst/>
          </a:prstGeom>
          <a:solidFill>
            <a:sysClr val="window" lastClr="FFFFFF"/>
          </a:solidFill>
          <a:ln w="25400" cap="flat" cmpd="sng" algn="ctr">
            <a:solidFill>
              <a:srgbClr val="FFCD2D"/>
            </a:solidFill>
            <a:prstDash val="solid"/>
          </a:ln>
          <a:effectLst/>
        </p:spPr>
        <p:txBody>
          <a:bodyPr rtlCol="0" anchor="ctr"/>
          <a:lstStyle/>
          <a:p>
            <a:pPr algn="ctr" defTabSz="685800">
              <a:defRPr/>
            </a:pPr>
            <a:r>
              <a:rPr lang="en-US" sz="900" b="1" kern="0" dirty="0">
                <a:solidFill>
                  <a:srgbClr val="D8D8D8">
                    <a:lumMod val="10000"/>
                  </a:srgbClr>
                </a:solidFill>
                <a:latin typeface="Calibri"/>
                <a:sym typeface="Arial"/>
              </a:rPr>
              <a:t>Guidance and expertise on gender sensitive evaluation and management response</a:t>
            </a:r>
          </a:p>
        </p:txBody>
      </p:sp>
      <p:sp>
        <p:nvSpPr>
          <p:cNvPr id="40" name="Arrow: Chevron 39">
            <a:extLst>
              <a:ext uri="{FF2B5EF4-FFF2-40B4-BE49-F238E27FC236}">
                <a16:creationId xmlns="" xmlns:a16="http://schemas.microsoft.com/office/drawing/2014/main" id="{0F4DFABD-E138-40B2-810C-B11A8679037A}"/>
              </a:ext>
            </a:extLst>
          </p:cNvPr>
          <p:cNvSpPr/>
          <p:nvPr/>
        </p:nvSpPr>
        <p:spPr>
          <a:xfrm>
            <a:off x="66577" y="854782"/>
            <a:ext cx="1506602" cy="619034"/>
          </a:xfrm>
          <a:prstGeom prst="chevron">
            <a:avLst/>
          </a:prstGeom>
          <a:solidFill>
            <a:srgbClr val="33B1E3"/>
          </a:solidFill>
          <a:ln w="25400" cap="flat" cmpd="sng" algn="ctr">
            <a:solidFill>
              <a:srgbClr val="009DDC">
                <a:lumMod val="75000"/>
              </a:srgbClr>
            </a:solidFill>
            <a:prstDash val="solid"/>
          </a:ln>
          <a:effectLst/>
        </p:spPr>
        <p:txBody>
          <a:bodyPr anchor="ctr"/>
          <a:lstStyle/>
          <a:p>
            <a:pPr algn="ctr" defTabSz="685800">
              <a:defRPr/>
            </a:pPr>
            <a:r>
              <a:rPr lang="en-US" sz="1500" b="1" kern="0" dirty="0">
                <a:solidFill>
                  <a:prstClr val="white"/>
                </a:solidFill>
                <a:latin typeface="Calibri"/>
                <a:sym typeface="Arial"/>
              </a:rPr>
              <a:t>Analysis</a:t>
            </a:r>
            <a:endParaRPr lang="en-US" sz="788" b="1" kern="0" dirty="0">
              <a:solidFill>
                <a:prstClr val="white"/>
              </a:solidFill>
              <a:latin typeface="Calibri"/>
              <a:sym typeface="Arial"/>
            </a:endParaRPr>
          </a:p>
        </p:txBody>
      </p:sp>
      <p:sp>
        <p:nvSpPr>
          <p:cNvPr id="41" name="Arrow: Chevron 40">
            <a:extLst>
              <a:ext uri="{FF2B5EF4-FFF2-40B4-BE49-F238E27FC236}">
                <a16:creationId xmlns="" xmlns:a16="http://schemas.microsoft.com/office/drawing/2014/main" id="{B1B3A08C-4264-410A-A1BE-F6F132A385D5}"/>
              </a:ext>
            </a:extLst>
          </p:cNvPr>
          <p:cNvSpPr/>
          <p:nvPr/>
        </p:nvSpPr>
        <p:spPr>
          <a:xfrm>
            <a:off x="1324544" y="854782"/>
            <a:ext cx="4394801" cy="619034"/>
          </a:xfrm>
          <a:prstGeom prst="chevron">
            <a:avLst/>
          </a:prstGeom>
          <a:solidFill>
            <a:srgbClr val="FF0000"/>
          </a:solidFill>
          <a:ln w="25400" cap="flat" cmpd="sng" algn="ctr">
            <a:solidFill>
              <a:srgbClr val="990000"/>
            </a:solidFill>
            <a:prstDash val="solid"/>
          </a:ln>
          <a:effectLst/>
        </p:spPr>
        <p:txBody>
          <a:bodyPr anchor="ctr"/>
          <a:lstStyle/>
          <a:p>
            <a:pPr algn="ctr" defTabSz="685800">
              <a:defRPr/>
            </a:pPr>
            <a:r>
              <a:rPr lang="en-US" sz="1500" b="1" kern="0" dirty="0">
                <a:solidFill>
                  <a:prstClr val="white"/>
                </a:solidFill>
                <a:latin typeface="Calibri"/>
                <a:sym typeface="Arial"/>
              </a:rPr>
              <a:t>Development of the Cooperation Framework</a:t>
            </a:r>
          </a:p>
        </p:txBody>
      </p:sp>
      <p:sp>
        <p:nvSpPr>
          <p:cNvPr id="42" name="Arrow: Chevron 41">
            <a:extLst>
              <a:ext uri="{FF2B5EF4-FFF2-40B4-BE49-F238E27FC236}">
                <a16:creationId xmlns="" xmlns:a16="http://schemas.microsoft.com/office/drawing/2014/main" id="{994B3866-BA97-495C-9304-3D00EE40F320}"/>
              </a:ext>
            </a:extLst>
          </p:cNvPr>
          <p:cNvSpPr/>
          <p:nvPr/>
        </p:nvSpPr>
        <p:spPr>
          <a:xfrm>
            <a:off x="5470683" y="854325"/>
            <a:ext cx="2218018" cy="619034"/>
          </a:xfrm>
          <a:prstGeom prst="chevron">
            <a:avLst/>
          </a:prstGeom>
          <a:solidFill>
            <a:srgbClr val="00B050"/>
          </a:solidFill>
          <a:ln w="25400" cap="flat" cmpd="sng" algn="ctr">
            <a:solidFill>
              <a:srgbClr val="006600"/>
            </a:solidFill>
            <a:prstDash val="solid"/>
          </a:ln>
          <a:effectLst/>
        </p:spPr>
        <p:txBody>
          <a:bodyPr anchor="ctr"/>
          <a:lstStyle/>
          <a:p>
            <a:pPr algn="ctr" defTabSz="685800">
              <a:defRPr/>
            </a:pPr>
            <a:r>
              <a:rPr lang="en-US" sz="1500" b="1" kern="0" dirty="0">
                <a:solidFill>
                  <a:prstClr val="white"/>
                </a:solidFill>
                <a:latin typeface="Calibri"/>
                <a:sym typeface="Arial"/>
              </a:rPr>
              <a:t>Implementation</a:t>
            </a:r>
            <a:endParaRPr lang="en-US" sz="1350" b="1" kern="0" dirty="0">
              <a:solidFill>
                <a:prstClr val="white"/>
              </a:solidFill>
              <a:latin typeface="Calibri"/>
              <a:sym typeface="Arial"/>
            </a:endParaRPr>
          </a:p>
        </p:txBody>
      </p:sp>
      <p:sp>
        <p:nvSpPr>
          <p:cNvPr id="43" name="Arrow: Chevron 42">
            <a:extLst>
              <a:ext uri="{FF2B5EF4-FFF2-40B4-BE49-F238E27FC236}">
                <a16:creationId xmlns="" xmlns:a16="http://schemas.microsoft.com/office/drawing/2014/main" id="{FB0A1E08-0039-4B64-8533-6265D23A6A16}"/>
              </a:ext>
            </a:extLst>
          </p:cNvPr>
          <p:cNvSpPr/>
          <p:nvPr/>
        </p:nvSpPr>
        <p:spPr>
          <a:xfrm>
            <a:off x="7440434" y="854325"/>
            <a:ext cx="1602972" cy="619034"/>
          </a:xfrm>
          <a:prstGeom prst="chevron">
            <a:avLst>
              <a:gd name="adj" fmla="val 44405"/>
            </a:avLst>
          </a:prstGeom>
          <a:solidFill>
            <a:srgbClr val="9900FF"/>
          </a:solidFill>
          <a:ln w="25400" cap="flat" cmpd="sng" algn="ctr">
            <a:solidFill>
              <a:srgbClr val="660066"/>
            </a:solidFill>
            <a:prstDash val="solid"/>
          </a:ln>
          <a:effectLst/>
        </p:spPr>
        <p:txBody>
          <a:bodyPr anchor="ctr"/>
          <a:lstStyle/>
          <a:p>
            <a:pPr algn="ctr" defTabSz="685800">
              <a:defRPr/>
            </a:pPr>
            <a:r>
              <a:rPr lang="en-US" sz="1500" b="1" kern="0" dirty="0">
                <a:solidFill>
                  <a:prstClr val="white"/>
                </a:solidFill>
                <a:latin typeface="Calibri"/>
                <a:sym typeface="Arial"/>
              </a:rPr>
              <a:t>Results</a:t>
            </a:r>
            <a:endParaRPr lang="en-US" sz="1350" b="1" kern="0" dirty="0">
              <a:solidFill>
                <a:prstClr val="white"/>
              </a:solidFill>
              <a:latin typeface="Calibri"/>
              <a:sym typeface="Arial"/>
            </a:endParaRPr>
          </a:p>
        </p:txBody>
      </p:sp>
      <p:sp>
        <p:nvSpPr>
          <p:cNvPr id="44" name="Arrow: Up-Down 43">
            <a:extLst>
              <a:ext uri="{FF2B5EF4-FFF2-40B4-BE49-F238E27FC236}">
                <a16:creationId xmlns="" xmlns:a16="http://schemas.microsoft.com/office/drawing/2014/main" id="{8F497A7F-67B4-407D-AA8D-D18E5A7E7790}"/>
              </a:ext>
            </a:extLst>
          </p:cNvPr>
          <p:cNvSpPr/>
          <p:nvPr/>
        </p:nvSpPr>
        <p:spPr>
          <a:xfrm>
            <a:off x="486430" y="2375985"/>
            <a:ext cx="283546" cy="310813"/>
          </a:xfrm>
          <a:prstGeom prst="upDownArrow">
            <a:avLst/>
          </a:prstGeom>
          <a:solidFill>
            <a:sysClr val="window" lastClr="FFFFFF"/>
          </a:solidFill>
          <a:ln w="25400" cap="flat" cmpd="sng" algn="ctr">
            <a:solidFill>
              <a:srgbClr val="33B1E3"/>
            </a:solidFill>
            <a:prstDash val="solid"/>
          </a:ln>
          <a:effectLst/>
        </p:spPr>
        <p:txBody>
          <a:bodyPr rtlCol="0" anchor="ctr"/>
          <a:lstStyle/>
          <a:p>
            <a:pPr algn="ctr" defTabSz="685800">
              <a:defRPr/>
            </a:pPr>
            <a:endParaRPr lang="en-US" sz="1050" kern="0">
              <a:solidFill>
                <a:prstClr val="white"/>
              </a:solidFill>
              <a:latin typeface="Calibri"/>
              <a:sym typeface="Arial"/>
            </a:endParaRPr>
          </a:p>
        </p:txBody>
      </p:sp>
      <p:sp>
        <p:nvSpPr>
          <p:cNvPr id="45" name="Arrow: Right 44">
            <a:extLst>
              <a:ext uri="{FF2B5EF4-FFF2-40B4-BE49-F238E27FC236}">
                <a16:creationId xmlns="" xmlns:a16="http://schemas.microsoft.com/office/drawing/2014/main" id="{0EA189B4-3040-4138-8F2F-4EDDF556830A}"/>
              </a:ext>
            </a:extLst>
          </p:cNvPr>
          <p:cNvSpPr/>
          <p:nvPr/>
        </p:nvSpPr>
        <p:spPr>
          <a:xfrm>
            <a:off x="2066451" y="2942107"/>
            <a:ext cx="141216" cy="228928"/>
          </a:xfrm>
          <a:prstGeom prst="rightArrow">
            <a:avLst/>
          </a:prstGeom>
          <a:solidFill>
            <a:sysClr val="window" lastClr="FFFFFF"/>
          </a:solidFill>
          <a:ln w="25400" cap="flat" cmpd="sng" algn="ctr">
            <a:solidFill>
              <a:srgbClr val="33B1E3"/>
            </a:solidFill>
            <a:prstDash val="solid"/>
          </a:ln>
          <a:effectLst/>
        </p:spPr>
        <p:txBody>
          <a:bodyPr rtlCol="0" anchor="ctr"/>
          <a:lstStyle/>
          <a:p>
            <a:pPr algn="ctr" defTabSz="685800">
              <a:defRPr/>
            </a:pPr>
            <a:endParaRPr lang="en-US" sz="1050" kern="0">
              <a:solidFill>
                <a:prstClr val="white"/>
              </a:solidFill>
              <a:latin typeface="Calibri"/>
              <a:sym typeface="Arial"/>
            </a:endParaRPr>
          </a:p>
        </p:txBody>
      </p:sp>
      <p:sp>
        <p:nvSpPr>
          <p:cNvPr id="47" name="Arrow: Right 46">
            <a:extLst>
              <a:ext uri="{FF2B5EF4-FFF2-40B4-BE49-F238E27FC236}">
                <a16:creationId xmlns="" xmlns:a16="http://schemas.microsoft.com/office/drawing/2014/main" id="{8D04FA2D-861F-4C11-B421-EF8247CECA7B}"/>
              </a:ext>
            </a:extLst>
          </p:cNvPr>
          <p:cNvSpPr/>
          <p:nvPr/>
        </p:nvSpPr>
        <p:spPr>
          <a:xfrm>
            <a:off x="3248457" y="2924982"/>
            <a:ext cx="172471" cy="202012"/>
          </a:xfrm>
          <a:prstGeom prst="rightArrow">
            <a:avLst/>
          </a:prstGeom>
          <a:solidFill>
            <a:sysClr val="window" lastClr="FFFFFF"/>
          </a:solidFill>
          <a:ln w="25400" cap="flat" cmpd="sng" algn="ctr">
            <a:solidFill>
              <a:srgbClr val="FF0000"/>
            </a:solidFill>
            <a:prstDash val="solid"/>
          </a:ln>
          <a:effectLst/>
        </p:spPr>
        <p:txBody>
          <a:bodyPr rtlCol="0" anchor="ctr"/>
          <a:lstStyle/>
          <a:p>
            <a:pPr algn="ctr" defTabSz="685800">
              <a:defRPr/>
            </a:pPr>
            <a:endParaRPr lang="en-US" sz="1050" kern="0">
              <a:solidFill>
                <a:prstClr val="white"/>
              </a:solidFill>
              <a:latin typeface="Calibri"/>
              <a:sym typeface="Arial"/>
            </a:endParaRPr>
          </a:p>
        </p:txBody>
      </p:sp>
      <p:sp>
        <p:nvSpPr>
          <p:cNvPr id="48" name="Arrow: Right 47">
            <a:extLst>
              <a:ext uri="{FF2B5EF4-FFF2-40B4-BE49-F238E27FC236}">
                <a16:creationId xmlns="" xmlns:a16="http://schemas.microsoft.com/office/drawing/2014/main" id="{95BA6C7F-9763-44C3-B40A-C79FC91CD64C}"/>
              </a:ext>
            </a:extLst>
          </p:cNvPr>
          <p:cNvSpPr/>
          <p:nvPr/>
        </p:nvSpPr>
        <p:spPr>
          <a:xfrm>
            <a:off x="4294761" y="2928650"/>
            <a:ext cx="172471" cy="202012"/>
          </a:xfrm>
          <a:prstGeom prst="rightArrow">
            <a:avLst/>
          </a:prstGeom>
          <a:solidFill>
            <a:sysClr val="window" lastClr="FFFFFF"/>
          </a:solidFill>
          <a:ln w="25400" cap="flat" cmpd="sng" algn="ctr">
            <a:solidFill>
              <a:srgbClr val="FF0000"/>
            </a:solidFill>
            <a:prstDash val="solid"/>
          </a:ln>
          <a:effectLst/>
        </p:spPr>
        <p:txBody>
          <a:bodyPr rtlCol="0" anchor="ctr"/>
          <a:lstStyle/>
          <a:p>
            <a:pPr algn="ctr" defTabSz="685800">
              <a:defRPr/>
            </a:pPr>
            <a:endParaRPr lang="en-US" sz="1050" kern="0">
              <a:solidFill>
                <a:prstClr val="white"/>
              </a:solidFill>
              <a:latin typeface="Calibri"/>
              <a:sym typeface="Arial"/>
            </a:endParaRPr>
          </a:p>
        </p:txBody>
      </p:sp>
      <p:sp>
        <p:nvSpPr>
          <p:cNvPr id="51" name="Arrow: Right 50">
            <a:extLst>
              <a:ext uri="{FF2B5EF4-FFF2-40B4-BE49-F238E27FC236}">
                <a16:creationId xmlns="" xmlns:a16="http://schemas.microsoft.com/office/drawing/2014/main" id="{0FC2191B-AFB3-4C9E-89FE-51795C7D85A9}"/>
              </a:ext>
            </a:extLst>
          </p:cNvPr>
          <p:cNvSpPr/>
          <p:nvPr/>
        </p:nvSpPr>
        <p:spPr>
          <a:xfrm>
            <a:off x="7422726" y="2916552"/>
            <a:ext cx="172471" cy="202012"/>
          </a:xfrm>
          <a:prstGeom prst="rightArrow">
            <a:avLst/>
          </a:prstGeom>
          <a:solidFill>
            <a:sysClr val="window" lastClr="FFFFFF"/>
          </a:solidFill>
          <a:ln w="25400" cap="flat" cmpd="sng" algn="ctr">
            <a:solidFill>
              <a:srgbClr val="00B050"/>
            </a:solidFill>
            <a:prstDash val="solid"/>
          </a:ln>
          <a:effectLst/>
        </p:spPr>
        <p:txBody>
          <a:bodyPr rtlCol="0" anchor="ctr"/>
          <a:lstStyle/>
          <a:p>
            <a:pPr algn="ctr" defTabSz="685800">
              <a:defRPr/>
            </a:pPr>
            <a:endParaRPr lang="en-US" sz="1050" kern="0">
              <a:solidFill>
                <a:prstClr val="white"/>
              </a:solidFill>
              <a:latin typeface="Calibri"/>
              <a:sym typeface="Arial"/>
            </a:endParaRPr>
          </a:p>
        </p:txBody>
      </p:sp>
      <p:sp>
        <p:nvSpPr>
          <p:cNvPr id="52" name="Arrow: Bent 51">
            <a:extLst>
              <a:ext uri="{FF2B5EF4-FFF2-40B4-BE49-F238E27FC236}">
                <a16:creationId xmlns="" xmlns:a16="http://schemas.microsoft.com/office/drawing/2014/main" id="{DB3F0B9A-4E7C-4E0E-8CB6-344170AFDE0C}"/>
              </a:ext>
            </a:extLst>
          </p:cNvPr>
          <p:cNvSpPr/>
          <p:nvPr/>
        </p:nvSpPr>
        <p:spPr>
          <a:xfrm rot="10800000">
            <a:off x="2133027" y="3518905"/>
            <a:ext cx="5781263" cy="815708"/>
          </a:xfrm>
          <a:prstGeom prst="bentArrow">
            <a:avLst>
              <a:gd name="adj1" fmla="val 24975"/>
              <a:gd name="adj2" fmla="val 23981"/>
              <a:gd name="adj3" fmla="val 25976"/>
              <a:gd name="adj4" fmla="val 43750"/>
            </a:avLst>
          </a:prstGeom>
          <a:solidFill>
            <a:sysClr val="window" lastClr="FFFFFF"/>
          </a:solidFill>
          <a:ln w="25400" cap="flat" cmpd="sng" algn="ctr">
            <a:solidFill>
              <a:srgbClr val="9900FF"/>
            </a:solidFill>
            <a:prstDash val="solid"/>
          </a:ln>
          <a:effectLst/>
        </p:spPr>
        <p:txBody>
          <a:bodyPr rtlCol="0" anchor="ctr"/>
          <a:lstStyle/>
          <a:p>
            <a:pPr algn="ctr" defTabSz="685800">
              <a:defRPr/>
            </a:pPr>
            <a:endParaRPr lang="en-US" sz="1050" kern="0">
              <a:solidFill>
                <a:srgbClr val="009DDC"/>
              </a:solidFill>
              <a:latin typeface="Calibri"/>
              <a:sym typeface="Arial"/>
            </a:endParaRPr>
          </a:p>
        </p:txBody>
      </p:sp>
      <p:sp>
        <p:nvSpPr>
          <p:cNvPr id="53" name="Arrow: Bent 52">
            <a:extLst>
              <a:ext uri="{FF2B5EF4-FFF2-40B4-BE49-F238E27FC236}">
                <a16:creationId xmlns="" xmlns:a16="http://schemas.microsoft.com/office/drawing/2014/main" id="{E177C96E-D29E-4310-9260-606DC72C2802}"/>
              </a:ext>
            </a:extLst>
          </p:cNvPr>
          <p:cNvSpPr/>
          <p:nvPr/>
        </p:nvSpPr>
        <p:spPr>
          <a:xfrm rot="10800000">
            <a:off x="5118570" y="3518905"/>
            <a:ext cx="3237155" cy="1550498"/>
          </a:xfrm>
          <a:prstGeom prst="bentArrow">
            <a:avLst>
              <a:gd name="adj1" fmla="val 7831"/>
              <a:gd name="adj2" fmla="val 7880"/>
              <a:gd name="adj3" fmla="val 9517"/>
              <a:gd name="adj4" fmla="val 43750"/>
            </a:avLst>
          </a:prstGeom>
          <a:solidFill>
            <a:sysClr val="window" lastClr="FFFFFF"/>
          </a:solidFill>
          <a:ln w="25400" cap="flat" cmpd="sng" algn="ctr">
            <a:solidFill>
              <a:srgbClr val="9900FF"/>
            </a:solidFill>
            <a:prstDash val="solid"/>
          </a:ln>
          <a:effectLst/>
        </p:spPr>
        <p:txBody>
          <a:bodyPr rtlCol="0" anchor="ctr"/>
          <a:lstStyle/>
          <a:p>
            <a:pPr algn="ctr" defTabSz="685800">
              <a:defRPr/>
            </a:pPr>
            <a:endParaRPr lang="en-US" sz="1050" kern="0">
              <a:solidFill>
                <a:srgbClr val="009DDC"/>
              </a:solidFill>
              <a:latin typeface="Calibri"/>
              <a:sym typeface="Arial"/>
            </a:endParaRPr>
          </a:p>
        </p:txBody>
      </p:sp>
      <p:sp>
        <p:nvSpPr>
          <p:cNvPr id="54" name="Arrow: Right 53">
            <a:extLst>
              <a:ext uri="{FF2B5EF4-FFF2-40B4-BE49-F238E27FC236}">
                <a16:creationId xmlns="" xmlns:a16="http://schemas.microsoft.com/office/drawing/2014/main" id="{2AB76036-9945-477F-91EF-4AB79E21D908}"/>
              </a:ext>
            </a:extLst>
          </p:cNvPr>
          <p:cNvSpPr/>
          <p:nvPr/>
        </p:nvSpPr>
        <p:spPr>
          <a:xfrm rot="10800000">
            <a:off x="3155682" y="4830022"/>
            <a:ext cx="684648" cy="239381"/>
          </a:xfrm>
          <a:prstGeom prst="rightArrow">
            <a:avLst>
              <a:gd name="adj1" fmla="val 50000"/>
              <a:gd name="adj2" fmla="val 72992"/>
            </a:avLst>
          </a:prstGeom>
          <a:solidFill>
            <a:sysClr val="window" lastClr="FFFFFF"/>
          </a:solidFill>
          <a:ln w="25400" cap="flat" cmpd="sng" algn="ctr">
            <a:solidFill>
              <a:srgbClr val="FFC000"/>
            </a:solidFill>
            <a:prstDash val="solid"/>
          </a:ln>
          <a:effectLst/>
        </p:spPr>
        <p:txBody>
          <a:bodyPr rtlCol="0" anchor="ctr"/>
          <a:lstStyle/>
          <a:p>
            <a:pPr algn="ctr" defTabSz="685800">
              <a:defRPr/>
            </a:pPr>
            <a:endParaRPr lang="en-US" sz="1050" kern="0">
              <a:solidFill>
                <a:prstClr val="white"/>
              </a:solidFill>
              <a:latin typeface="Calibri"/>
              <a:sym typeface="Arial"/>
            </a:endParaRPr>
          </a:p>
        </p:txBody>
      </p:sp>
      <p:sp>
        <p:nvSpPr>
          <p:cNvPr id="55" name="Arrow: Bent 54">
            <a:extLst>
              <a:ext uri="{FF2B5EF4-FFF2-40B4-BE49-F238E27FC236}">
                <a16:creationId xmlns="" xmlns:a16="http://schemas.microsoft.com/office/drawing/2014/main" id="{73BEEF69-F37D-4EA6-A0CC-247EB97777DB}"/>
              </a:ext>
            </a:extLst>
          </p:cNvPr>
          <p:cNvSpPr/>
          <p:nvPr/>
        </p:nvSpPr>
        <p:spPr>
          <a:xfrm rot="16200000">
            <a:off x="1073805" y="4039903"/>
            <a:ext cx="510712" cy="1685461"/>
          </a:xfrm>
          <a:prstGeom prst="bentArrow">
            <a:avLst>
              <a:gd name="adj1" fmla="val 26351"/>
              <a:gd name="adj2" fmla="val 33379"/>
              <a:gd name="adj3" fmla="val 31715"/>
              <a:gd name="adj4" fmla="val 53073"/>
            </a:avLst>
          </a:prstGeom>
          <a:solidFill>
            <a:sysClr val="window" lastClr="FFFFFF"/>
          </a:solidFill>
          <a:ln w="25400" cap="flat" cmpd="sng" algn="ctr">
            <a:solidFill>
              <a:srgbClr val="FFC000"/>
            </a:solidFill>
            <a:prstDash val="solid"/>
          </a:ln>
          <a:effectLst/>
        </p:spPr>
        <p:txBody>
          <a:bodyPr rtlCol="0" anchor="ctr"/>
          <a:lstStyle/>
          <a:p>
            <a:pPr algn="ctr" defTabSz="685800">
              <a:defRPr/>
            </a:pPr>
            <a:endParaRPr lang="en-US" sz="1050" kern="0">
              <a:solidFill>
                <a:srgbClr val="009DDC"/>
              </a:solidFill>
              <a:latin typeface="Calibri"/>
              <a:sym typeface="Arial"/>
            </a:endParaRPr>
          </a:p>
        </p:txBody>
      </p:sp>
      <p:sp>
        <p:nvSpPr>
          <p:cNvPr id="56" name="Arrow: Up-Down 55">
            <a:extLst>
              <a:ext uri="{FF2B5EF4-FFF2-40B4-BE49-F238E27FC236}">
                <a16:creationId xmlns="" xmlns:a16="http://schemas.microsoft.com/office/drawing/2014/main" id="{08F82475-6F9B-4517-B45C-226F59A7E894}"/>
              </a:ext>
            </a:extLst>
          </p:cNvPr>
          <p:cNvSpPr/>
          <p:nvPr/>
        </p:nvSpPr>
        <p:spPr>
          <a:xfrm>
            <a:off x="486430" y="3413708"/>
            <a:ext cx="283546" cy="310814"/>
          </a:xfrm>
          <a:prstGeom prst="upDownArrow">
            <a:avLst/>
          </a:prstGeom>
          <a:solidFill>
            <a:sysClr val="window" lastClr="FFFFFF"/>
          </a:solidFill>
          <a:ln w="25400" cap="flat" cmpd="sng" algn="ctr">
            <a:solidFill>
              <a:srgbClr val="33B1E3"/>
            </a:solidFill>
            <a:prstDash val="solid"/>
          </a:ln>
          <a:effectLst/>
        </p:spPr>
        <p:txBody>
          <a:bodyPr rtlCol="0" anchor="ctr"/>
          <a:lstStyle/>
          <a:p>
            <a:pPr algn="ctr" defTabSz="685800">
              <a:defRPr/>
            </a:pPr>
            <a:endParaRPr lang="en-US" sz="1050" kern="0" dirty="0">
              <a:solidFill>
                <a:prstClr val="white"/>
              </a:solidFill>
              <a:latin typeface="Calibri"/>
              <a:sym typeface="Arial"/>
            </a:endParaRPr>
          </a:p>
        </p:txBody>
      </p:sp>
      <p:sp>
        <p:nvSpPr>
          <p:cNvPr id="2" name="Title 1">
            <a:extLst>
              <a:ext uri="{FF2B5EF4-FFF2-40B4-BE49-F238E27FC236}">
                <a16:creationId xmlns="" xmlns:a16="http://schemas.microsoft.com/office/drawing/2014/main" id="{1314BC5F-5348-9145-BBD0-1B464E0E0C18}"/>
              </a:ext>
            </a:extLst>
          </p:cNvPr>
          <p:cNvSpPr>
            <a:spLocks noGrp="1"/>
          </p:cNvSpPr>
          <p:nvPr>
            <p:ph type="title"/>
          </p:nvPr>
        </p:nvSpPr>
        <p:spPr>
          <a:xfrm>
            <a:off x="457200" y="23386"/>
            <a:ext cx="8229600" cy="952500"/>
          </a:xfrm>
        </p:spPr>
        <p:txBody>
          <a:bodyPr/>
          <a:lstStyle/>
          <a:p>
            <a:r>
              <a:rPr lang="en-GB" dirty="0"/>
              <a:t>Gender-responsive UNSDCF</a:t>
            </a:r>
          </a:p>
        </p:txBody>
      </p:sp>
      <p:sp>
        <p:nvSpPr>
          <p:cNvPr id="32" name="Rectangle: Rounded Corners 39">
            <a:extLst>
              <a:ext uri="{FF2B5EF4-FFF2-40B4-BE49-F238E27FC236}">
                <a16:creationId xmlns="" xmlns:a16="http://schemas.microsoft.com/office/drawing/2014/main" id="{908AF541-5A93-C640-BA29-5FF39D401938}"/>
              </a:ext>
            </a:extLst>
          </p:cNvPr>
          <p:cNvSpPr/>
          <p:nvPr/>
        </p:nvSpPr>
        <p:spPr>
          <a:xfrm>
            <a:off x="5469044" y="2601753"/>
            <a:ext cx="951335" cy="859708"/>
          </a:xfrm>
          <a:prstGeom prst="roundRect">
            <a:avLst/>
          </a:prstGeom>
          <a:solidFill>
            <a:sysClr val="window" lastClr="FFFFFF"/>
          </a:solidFill>
          <a:ln w="25400" cap="flat" cmpd="sng" algn="ctr">
            <a:solidFill>
              <a:srgbClr val="00B050"/>
            </a:solidFill>
            <a:prstDash val="solid"/>
          </a:ln>
          <a:effectLst/>
        </p:spPr>
        <p:txBody>
          <a:bodyPr rtlCol="0" anchor="ctr"/>
          <a:lstStyle/>
          <a:p>
            <a:pPr algn="ctr" defTabSz="685800">
              <a:defRPr/>
            </a:pPr>
            <a:r>
              <a:rPr lang="en-US" sz="900" b="1" kern="0">
                <a:solidFill>
                  <a:srgbClr val="D8D8D8">
                    <a:lumMod val="10000"/>
                  </a:srgbClr>
                </a:solidFill>
                <a:latin typeface="Calibri" panose="020F0502020204030204"/>
                <a:sym typeface="Arial"/>
              </a:rPr>
              <a:t>Agency Specific-Documents</a:t>
            </a:r>
            <a:endParaRPr lang="en-US" sz="900" b="1" kern="0" dirty="0">
              <a:solidFill>
                <a:srgbClr val="D8D8D8">
                  <a:lumMod val="10000"/>
                </a:srgbClr>
              </a:solidFill>
              <a:latin typeface="Calibri" panose="020F0502020204030204"/>
              <a:sym typeface="Arial"/>
            </a:endParaRPr>
          </a:p>
        </p:txBody>
      </p:sp>
      <p:sp>
        <p:nvSpPr>
          <p:cNvPr id="50" name="Arrow: Right 49">
            <a:extLst>
              <a:ext uri="{FF2B5EF4-FFF2-40B4-BE49-F238E27FC236}">
                <a16:creationId xmlns="" xmlns:a16="http://schemas.microsoft.com/office/drawing/2014/main" id="{1A674977-5FF0-4526-9832-9B6C39753C42}"/>
              </a:ext>
            </a:extLst>
          </p:cNvPr>
          <p:cNvSpPr/>
          <p:nvPr/>
        </p:nvSpPr>
        <p:spPr>
          <a:xfrm>
            <a:off x="6363779" y="2922348"/>
            <a:ext cx="172471" cy="202012"/>
          </a:xfrm>
          <a:prstGeom prst="rightArrow">
            <a:avLst/>
          </a:prstGeom>
          <a:solidFill>
            <a:sysClr val="window" lastClr="FFFFFF"/>
          </a:solidFill>
          <a:ln w="25400" cap="flat" cmpd="sng" algn="ctr">
            <a:solidFill>
              <a:srgbClr val="00B050"/>
            </a:solidFill>
            <a:prstDash val="solid"/>
          </a:ln>
          <a:effectLst/>
        </p:spPr>
        <p:txBody>
          <a:bodyPr rtlCol="0" anchor="ctr"/>
          <a:lstStyle/>
          <a:p>
            <a:pPr algn="ctr" defTabSz="685800">
              <a:defRPr/>
            </a:pPr>
            <a:endParaRPr lang="en-US" sz="1050" kern="0">
              <a:solidFill>
                <a:prstClr val="white"/>
              </a:solidFill>
              <a:latin typeface="Calibri"/>
              <a:sym typeface="Arial"/>
            </a:endParaRPr>
          </a:p>
        </p:txBody>
      </p:sp>
      <p:sp>
        <p:nvSpPr>
          <p:cNvPr id="34" name="Rectangle: Rounded Corners 38">
            <a:extLst>
              <a:ext uri="{FF2B5EF4-FFF2-40B4-BE49-F238E27FC236}">
                <a16:creationId xmlns="" xmlns:a16="http://schemas.microsoft.com/office/drawing/2014/main" id="{08D2C59C-C38F-DD44-9584-96A805F93D12}"/>
              </a:ext>
            </a:extLst>
          </p:cNvPr>
          <p:cNvSpPr/>
          <p:nvPr/>
        </p:nvSpPr>
        <p:spPr>
          <a:xfrm>
            <a:off x="4415263" y="2598990"/>
            <a:ext cx="953191" cy="868481"/>
          </a:xfrm>
          <a:prstGeom prst="roundRect">
            <a:avLst/>
          </a:prstGeom>
          <a:solidFill>
            <a:sysClr val="window" lastClr="FFFFFF"/>
          </a:solidFill>
          <a:ln w="25400" cap="flat" cmpd="sng" algn="ctr">
            <a:solidFill>
              <a:srgbClr val="FF0000"/>
            </a:solidFill>
            <a:prstDash val="solid"/>
          </a:ln>
          <a:effectLst/>
        </p:spPr>
        <p:txBody>
          <a:bodyPr rtlCol="0" anchor="ctr"/>
          <a:lstStyle/>
          <a:p>
            <a:pPr algn="ctr" defTabSz="685800">
              <a:defRPr/>
            </a:pPr>
            <a:r>
              <a:rPr lang="en-US" sz="900" b="1" kern="0">
                <a:solidFill>
                  <a:srgbClr val="D8D8D8">
                    <a:lumMod val="10000"/>
                  </a:srgbClr>
                </a:solidFill>
                <a:latin typeface="Calibri" panose="020F0502020204030204"/>
                <a:sym typeface="Arial"/>
              </a:rPr>
              <a:t>Funding Framework and SDG Financing Strategy</a:t>
            </a:r>
            <a:endParaRPr lang="en-US" sz="900" b="1" kern="0" dirty="0">
              <a:solidFill>
                <a:srgbClr val="D8D8D8">
                  <a:lumMod val="10000"/>
                </a:srgbClr>
              </a:solidFill>
              <a:latin typeface="Calibri" panose="020F0502020204030204"/>
              <a:sym typeface="Arial"/>
            </a:endParaRPr>
          </a:p>
        </p:txBody>
      </p:sp>
      <p:sp>
        <p:nvSpPr>
          <p:cNvPr id="49" name="Arrow: Right 48">
            <a:extLst>
              <a:ext uri="{FF2B5EF4-FFF2-40B4-BE49-F238E27FC236}">
                <a16:creationId xmlns="" xmlns:a16="http://schemas.microsoft.com/office/drawing/2014/main" id="{3506B611-4F39-4EBD-A844-C3364CD2BAD7}"/>
              </a:ext>
            </a:extLst>
          </p:cNvPr>
          <p:cNvSpPr/>
          <p:nvPr/>
        </p:nvSpPr>
        <p:spPr>
          <a:xfrm>
            <a:off x="5331319" y="2942107"/>
            <a:ext cx="172471" cy="202012"/>
          </a:xfrm>
          <a:prstGeom prst="rightArrow">
            <a:avLst/>
          </a:prstGeom>
          <a:solidFill>
            <a:sysClr val="window" lastClr="FFFFFF"/>
          </a:solidFill>
          <a:ln w="25400" cap="flat" cmpd="sng" algn="ctr">
            <a:solidFill>
              <a:srgbClr val="FF0000"/>
            </a:solidFill>
            <a:prstDash val="solid"/>
          </a:ln>
          <a:effectLst/>
        </p:spPr>
        <p:txBody>
          <a:bodyPr rtlCol="0" anchor="ctr"/>
          <a:lstStyle/>
          <a:p>
            <a:pPr algn="ctr" defTabSz="685800">
              <a:defRPr/>
            </a:pPr>
            <a:endParaRPr lang="en-US" sz="1050" kern="0">
              <a:solidFill>
                <a:prstClr val="white"/>
              </a:solidFill>
              <a:latin typeface="Calibri"/>
              <a:sym typeface="Arial"/>
            </a:endParaRPr>
          </a:p>
        </p:txBody>
      </p:sp>
      <p:sp>
        <p:nvSpPr>
          <p:cNvPr id="3" name="Footer Placeholder 2">
            <a:extLst>
              <a:ext uri="{FF2B5EF4-FFF2-40B4-BE49-F238E27FC236}">
                <a16:creationId xmlns="" xmlns:a16="http://schemas.microsoft.com/office/drawing/2014/main" id="{3F207859-8D40-294C-AF3C-0C4826148721}"/>
              </a:ext>
            </a:extLst>
          </p:cNvPr>
          <p:cNvSpPr>
            <a:spLocks noGrp="1"/>
          </p:cNvSpPr>
          <p:nvPr>
            <p:ph type="ftr" sz="quarter" idx="11"/>
          </p:nvPr>
        </p:nvSpPr>
        <p:spPr/>
        <p:txBody>
          <a:bodyPr/>
          <a:lstStyle/>
          <a:p>
            <a:r>
              <a:rPr lang="it-IT" dirty="0"/>
              <a:t>M4|GEWE in the </a:t>
            </a:r>
            <a:r>
              <a:rPr lang="it-IT" dirty="0" err="1"/>
              <a:t>development</a:t>
            </a:r>
            <a:r>
              <a:rPr lang="it-IT" dirty="0"/>
              <a:t> </a:t>
            </a:r>
            <a:r>
              <a:rPr lang="it-IT" dirty="0" err="1"/>
              <a:t>phase</a:t>
            </a:r>
            <a:endParaRPr lang="it-IT" dirty="0"/>
          </a:p>
          <a:p>
            <a:endParaRPr lang="it-IT" dirty="0"/>
          </a:p>
        </p:txBody>
      </p:sp>
      <p:sp>
        <p:nvSpPr>
          <p:cNvPr id="4" name="TextBox 3">
            <a:extLst>
              <a:ext uri="{FF2B5EF4-FFF2-40B4-BE49-F238E27FC236}">
                <a16:creationId xmlns="" xmlns:a16="http://schemas.microsoft.com/office/drawing/2014/main" id="{33C0DF03-9E37-764F-AF47-BC10F93343FB}"/>
              </a:ext>
            </a:extLst>
          </p:cNvPr>
          <p:cNvSpPr txBox="1"/>
          <p:nvPr/>
        </p:nvSpPr>
        <p:spPr>
          <a:xfrm>
            <a:off x="8860971" y="4114800"/>
            <a:ext cx="184731" cy="369332"/>
          </a:xfrm>
          <a:prstGeom prst="rect">
            <a:avLst/>
          </a:prstGeom>
          <a:noFill/>
        </p:spPr>
        <p:txBody>
          <a:bodyPr wrap="none" rtlCol="0">
            <a:spAutoFit/>
          </a:bodyPr>
          <a:lstStyle/>
          <a:p>
            <a:endParaRPr lang="en-GB"/>
          </a:p>
        </p:txBody>
      </p:sp>
    </p:spTree>
    <p:extLst>
      <p:ext uri="{BB962C8B-B14F-4D97-AF65-F5344CB8AC3E}">
        <p14:creationId xmlns:p14="http://schemas.microsoft.com/office/powerpoint/2010/main" val="38008787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51620" y="217207"/>
            <a:ext cx="6900767" cy="420047"/>
          </a:xfrm>
        </p:spPr>
        <p:txBody>
          <a:bodyPr>
            <a:normAutofit fontScale="90000"/>
          </a:bodyPr>
          <a:lstStyle/>
          <a:p>
            <a:r>
              <a:rPr lang="it-IT" dirty="0"/>
              <a:t>Entry </a:t>
            </a:r>
            <a:r>
              <a:rPr lang="it-IT" dirty="0" err="1"/>
              <a:t>Points</a:t>
            </a:r>
            <a:endParaRPr lang="it-IT" dirty="0"/>
          </a:p>
        </p:txBody>
      </p:sp>
      <p:sp>
        <p:nvSpPr>
          <p:cNvPr id="4" name="Rettangolo 3"/>
          <p:cNvSpPr/>
          <p:nvPr/>
        </p:nvSpPr>
        <p:spPr>
          <a:xfrm>
            <a:off x="1151620" y="1357333"/>
            <a:ext cx="6900767" cy="720080"/>
          </a:xfrm>
          <a:prstGeom prst="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dirty="0"/>
          </a:p>
        </p:txBody>
      </p:sp>
      <p:sp>
        <p:nvSpPr>
          <p:cNvPr id="5" name="Rettangolo 4"/>
          <p:cNvSpPr/>
          <p:nvPr/>
        </p:nvSpPr>
        <p:spPr>
          <a:xfrm>
            <a:off x="1151620" y="2271730"/>
            <a:ext cx="6900767" cy="720000"/>
          </a:xfrm>
          <a:prstGeom prst="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dirty="0"/>
          </a:p>
        </p:txBody>
      </p:sp>
      <p:sp>
        <p:nvSpPr>
          <p:cNvPr id="6" name="Rettangolo 5"/>
          <p:cNvSpPr/>
          <p:nvPr/>
        </p:nvSpPr>
        <p:spPr>
          <a:xfrm>
            <a:off x="1151620" y="3231837"/>
            <a:ext cx="6900767" cy="720000"/>
          </a:xfrm>
          <a:prstGeom prst="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dirty="0"/>
          </a:p>
        </p:txBody>
      </p:sp>
      <p:sp>
        <p:nvSpPr>
          <p:cNvPr id="7" name="Rettangolo 6"/>
          <p:cNvSpPr/>
          <p:nvPr/>
        </p:nvSpPr>
        <p:spPr>
          <a:xfrm>
            <a:off x="1151620" y="4210723"/>
            <a:ext cx="6900767" cy="720000"/>
          </a:xfrm>
          <a:prstGeom prst="rect">
            <a:avLst/>
          </a:prstGeom>
          <a:solidFill>
            <a:schemeClr val="bg1"/>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dirty="0"/>
          </a:p>
        </p:txBody>
      </p:sp>
      <p:sp>
        <p:nvSpPr>
          <p:cNvPr id="11" name="Freccia in giù 10"/>
          <p:cNvSpPr/>
          <p:nvPr/>
        </p:nvSpPr>
        <p:spPr>
          <a:xfrm>
            <a:off x="4429484" y="1237320"/>
            <a:ext cx="345038" cy="4020447"/>
          </a:xfrm>
          <a:prstGeom prst="downArrow">
            <a:avLst/>
          </a:prstGeom>
          <a:solidFill>
            <a:schemeClr val="accent1">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500" dirty="0"/>
          </a:p>
        </p:txBody>
      </p:sp>
      <p:sp>
        <p:nvSpPr>
          <p:cNvPr id="12" name="Rettangolo 11"/>
          <p:cNvSpPr/>
          <p:nvPr/>
        </p:nvSpPr>
        <p:spPr>
          <a:xfrm>
            <a:off x="1196625" y="1417340"/>
            <a:ext cx="3134246" cy="600067"/>
          </a:xfrm>
          <a:prstGeom prst="rect">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dirty="0"/>
              <a:t>Common Country Analysis</a:t>
            </a:r>
          </a:p>
        </p:txBody>
      </p:sp>
      <p:sp>
        <p:nvSpPr>
          <p:cNvPr id="13" name="Rettangolo 12"/>
          <p:cNvSpPr/>
          <p:nvPr/>
        </p:nvSpPr>
        <p:spPr>
          <a:xfrm>
            <a:off x="1197665" y="2337955"/>
            <a:ext cx="3134246" cy="600067"/>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dirty="0"/>
              <a:t>Theory of Change</a:t>
            </a:r>
          </a:p>
        </p:txBody>
      </p:sp>
      <p:sp>
        <p:nvSpPr>
          <p:cNvPr id="14" name="Rettangolo 13"/>
          <p:cNvSpPr/>
          <p:nvPr/>
        </p:nvSpPr>
        <p:spPr>
          <a:xfrm>
            <a:off x="1197665" y="3291803"/>
            <a:ext cx="3134246" cy="600067"/>
          </a:xfrm>
          <a:prstGeom prst="rect">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a:t>UNSCF Development</a:t>
            </a:r>
            <a:endParaRPr lang="it-IT" sz="1500" dirty="0"/>
          </a:p>
        </p:txBody>
      </p:sp>
      <p:sp>
        <p:nvSpPr>
          <p:cNvPr id="15" name="Rettangolo 14"/>
          <p:cNvSpPr/>
          <p:nvPr/>
        </p:nvSpPr>
        <p:spPr>
          <a:xfrm>
            <a:off x="1197665" y="4270690"/>
            <a:ext cx="3134246" cy="600067"/>
          </a:xfrm>
          <a:prstGeom prst="rect">
            <a:avLst/>
          </a:pr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dirty="0"/>
              <a:t>Results</a:t>
            </a:r>
          </a:p>
        </p:txBody>
      </p:sp>
      <p:sp>
        <p:nvSpPr>
          <p:cNvPr id="16" name="Rettangolo 15"/>
          <p:cNvSpPr/>
          <p:nvPr/>
        </p:nvSpPr>
        <p:spPr>
          <a:xfrm>
            <a:off x="4872034" y="1417340"/>
            <a:ext cx="3134246" cy="600067"/>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dirty="0"/>
              <a:t>Gender Analysis</a:t>
            </a:r>
          </a:p>
        </p:txBody>
      </p:sp>
      <p:sp>
        <p:nvSpPr>
          <p:cNvPr id="17" name="Rettangolo 16"/>
          <p:cNvSpPr/>
          <p:nvPr/>
        </p:nvSpPr>
        <p:spPr>
          <a:xfrm>
            <a:off x="4872034" y="2331697"/>
            <a:ext cx="3134246" cy="600067"/>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dirty="0"/>
              <a:t>Engender the Theory of Change</a:t>
            </a:r>
          </a:p>
        </p:txBody>
      </p:sp>
      <p:sp>
        <p:nvSpPr>
          <p:cNvPr id="18" name="Rettangolo 17"/>
          <p:cNvSpPr/>
          <p:nvPr/>
        </p:nvSpPr>
        <p:spPr>
          <a:xfrm>
            <a:off x="4872034" y="3291803"/>
            <a:ext cx="3134246" cy="600067"/>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dirty="0"/>
              <a:t>Gender-responsive Outputs, Outcomes, Indicators</a:t>
            </a:r>
          </a:p>
        </p:txBody>
      </p:sp>
      <p:sp>
        <p:nvSpPr>
          <p:cNvPr id="19" name="Rettangolo 18"/>
          <p:cNvSpPr/>
          <p:nvPr/>
        </p:nvSpPr>
        <p:spPr>
          <a:xfrm>
            <a:off x="4872033" y="4270690"/>
            <a:ext cx="3134246" cy="600067"/>
          </a:xfrm>
          <a:prstGeom prst="rect">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500" dirty="0"/>
              <a:t>Programme on Gender</a:t>
            </a:r>
          </a:p>
        </p:txBody>
      </p:sp>
      <p:sp>
        <p:nvSpPr>
          <p:cNvPr id="21" name="CasellaDiTesto 20"/>
          <p:cNvSpPr txBox="1"/>
          <p:nvPr/>
        </p:nvSpPr>
        <p:spPr>
          <a:xfrm>
            <a:off x="4871278" y="1039962"/>
            <a:ext cx="3135000" cy="323165"/>
          </a:xfrm>
          <a:prstGeom prst="rect">
            <a:avLst/>
          </a:prstGeom>
          <a:noFill/>
          <a:ln>
            <a:solidFill>
              <a:schemeClr val="bg1"/>
            </a:solidFill>
          </a:ln>
        </p:spPr>
        <p:txBody>
          <a:bodyPr wrap="square" rtlCol="0">
            <a:spAutoFit/>
          </a:bodyPr>
          <a:lstStyle/>
          <a:p>
            <a:pPr algn="ctr"/>
            <a:r>
              <a:rPr lang="it-IT" sz="1500" dirty="0"/>
              <a:t>GEWE Actions</a:t>
            </a:r>
          </a:p>
        </p:txBody>
      </p:sp>
      <p:sp>
        <p:nvSpPr>
          <p:cNvPr id="23" name="CasellaDiTesto 22"/>
          <p:cNvSpPr txBox="1"/>
          <p:nvPr/>
        </p:nvSpPr>
        <p:spPr>
          <a:xfrm>
            <a:off x="1197664" y="1039962"/>
            <a:ext cx="3135000" cy="323165"/>
          </a:xfrm>
          <a:prstGeom prst="rect">
            <a:avLst/>
          </a:prstGeom>
          <a:noFill/>
          <a:ln>
            <a:solidFill>
              <a:schemeClr val="bg1"/>
            </a:solidFill>
          </a:ln>
        </p:spPr>
        <p:txBody>
          <a:bodyPr wrap="square" rtlCol="0">
            <a:spAutoFit/>
          </a:bodyPr>
          <a:lstStyle/>
          <a:p>
            <a:pPr algn="ctr"/>
            <a:r>
              <a:rPr lang="it-IT" sz="1500" dirty="0"/>
              <a:t>UNSDCF Process</a:t>
            </a:r>
          </a:p>
        </p:txBody>
      </p:sp>
      <p:sp>
        <p:nvSpPr>
          <p:cNvPr id="3" name="Footer Placeholder 2">
            <a:extLst>
              <a:ext uri="{FF2B5EF4-FFF2-40B4-BE49-F238E27FC236}">
                <a16:creationId xmlns="" xmlns:a16="http://schemas.microsoft.com/office/drawing/2014/main" id="{323733A0-B522-5744-903C-FF4073C00355}"/>
              </a:ext>
            </a:extLst>
          </p:cNvPr>
          <p:cNvSpPr>
            <a:spLocks noGrp="1"/>
          </p:cNvSpPr>
          <p:nvPr>
            <p:ph type="ftr" sz="quarter" idx="11"/>
          </p:nvPr>
        </p:nvSpPr>
        <p:spPr/>
        <p:txBody>
          <a:bodyPr/>
          <a:lstStyle/>
          <a:p>
            <a:r>
              <a:rPr lang="it-IT" dirty="0"/>
              <a:t>M4|GEWE in the </a:t>
            </a:r>
            <a:r>
              <a:rPr lang="it-IT" dirty="0" err="1"/>
              <a:t>development</a:t>
            </a:r>
            <a:r>
              <a:rPr lang="it-IT" dirty="0"/>
              <a:t> </a:t>
            </a:r>
            <a:r>
              <a:rPr lang="it-IT" dirty="0" err="1"/>
              <a:t>phase</a:t>
            </a:r>
            <a:endParaRPr lang="it-IT" dirty="0"/>
          </a:p>
          <a:p>
            <a:endParaRPr lang="it-IT" dirty="0"/>
          </a:p>
        </p:txBody>
      </p:sp>
    </p:spTree>
    <p:extLst>
      <p:ext uri="{BB962C8B-B14F-4D97-AF65-F5344CB8AC3E}">
        <p14:creationId xmlns:p14="http://schemas.microsoft.com/office/powerpoint/2010/main" val="3607098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29B00F-1C84-834B-8723-DDC8869CD371}"/>
              </a:ext>
            </a:extLst>
          </p:cNvPr>
          <p:cNvSpPr>
            <a:spLocks noGrp="1"/>
          </p:cNvSpPr>
          <p:nvPr>
            <p:ph type="title"/>
          </p:nvPr>
        </p:nvSpPr>
        <p:spPr/>
        <p:txBody>
          <a:bodyPr/>
          <a:lstStyle/>
          <a:p>
            <a:r>
              <a:rPr lang="en-GB" dirty="0"/>
              <a:t>Minimum requirements</a:t>
            </a:r>
          </a:p>
        </p:txBody>
      </p:sp>
      <p:sp>
        <p:nvSpPr>
          <p:cNvPr id="3" name="Content Placeholder 2">
            <a:extLst>
              <a:ext uri="{FF2B5EF4-FFF2-40B4-BE49-F238E27FC236}">
                <a16:creationId xmlns="" xmlns:a16="http://schemas.microsoft.com/office/drawing/2014/main" id="{F8F41F6E-8A78-A141-93C0-64564CD252E8}"/>
              </a:ext>
            </a:extLst>
          </p:cNvPr>
          <p:cNvSpPr>
            <a:spLocks noGrp="1"/>
          </p:cNvSpPr>
          <p:nvPr>
            <p:ph idx="1"/>
          </p:nvPr>
        </p:nvSpPr>
        <p:spPr/>
        <p:txBody>
          <a:bodyPr>
            <a:normAutofit/>
          </a:bodyPr>
          <a:lstStyle/>
          <a:p>
            <a:r>
              <a:rPr lang="en-GB" sz="1667" dirty="0"/>
              <a:t>Ensure gender expertise during the development of the cooperation framework. </a:t>
            </a:r>
            <a:endParaRPr lang="x-none" sz="1667" dirty="0"/>
          </a:p>
          <a:p>
            <a:r>
              <a:rPr lang="en-GB" sz="1667" dirty="0"/>
              <a:t>Identify priorities on gender equality and the empowerment of women and girls, and integrate them into national development plans, legislation and frameworks. </a:t>
            </a:r>
            <a:endParaRPr lang="x-none" sz="1667" dirty="0"/>
          </a:p>
          <a:p>
            <a:r>
              <a:rPr lang="en-GB" sz="1667" dirty="0"/>
              <a:t>Apply a multiple-track strategy for gender mainstreaming with dedicated outcomes, targets and indicators designed to address gender inequality. </a:t>
            </a:r>
            <a:r>
              <a:rPr lang="en-GB" sz="1400" i="1" dirty="0"/>
              <a:t>[indicator 1.3 UNCT-SWAP Gender Equality Scorecard]</a:t>
            </a:r>
            <a:endParaRPr lang="x-none" sz="1667" i="1" dirty="0"/>
          </a:p>
          <a:p>
            <a:r>
              <a:rPr lang="en-GB" sz="1667" dirty="0"/>
              <a:t>Reflect gender-based and intersectoral forms of discrimination in the development of outcomes and outputs. Ensure at least </a:t>
            </a:r>
            <a:r>
              <a:rPr lang="en-GB" sz="1667" b="1" dirty="0"/>
              <a:t>one gender-targeted outcome</a:t>
            </a:r>
            <a:r>
              <a:rPr lang="en-GB" sz="1667" dirty="0"/>
              <a:t>, and the </a:t>
            </a:r>
            <a:r>
              <a:rPr lang="en-GB" sz="1667" b="1" dirty="0"/>
              <a:t>integration of gender-equality considerations into all outcomes</a:t>
            </a:r>
            <a:r>
              <a:rPr lang="en-GB" sz="1667" dirty="0"/>
              <a:t>. </a:t>
            </a:r>
            <a:r>
              <a:rPr lang="en-GB" sz="1400" i="1" dirty="0"/>
              <a:t>[indicator 1.2 UNCT-SWAP Gender Equality Scorecard]</a:t>
            </a:r>
            <a:endParaRPr lang="x-none" sz="1400" i="1" dirty="0"/>
          </a:p>
          <a:p>
            <a:r>
              <a:rPr lang="en-GB" sz="1667" dirty="0"/>
              <a:t>Ensure disaggregation of Indicators by sex and age; and that 33 percent of the indicators measure changes in gender equality and women’s empowerment, in line with SDG targets, including SDG 5. </a:t>
            </a:r>
            <a:r>
              <a:rPr lang="en-GB" sz="1400" i="1" dirty="0"/>
              <a:t>[indicator 1.3 UNCT-SWAP Gender Equality Scorecard] </a:t>
            </a:r>
            <a:endParaRPr lang="x-none" sz="1400" i="1" dirty="0"/>
          </a:p>
        </p:txBody>
      </p:sp>
      <p:sp>
        <p:nvSpPr>
          <p:cNvPr id="4" name="Footer Placeholder 3">
            <a:extLst>
              <a:ext uri="{FF2B5EF4-FFF2-40B4-BE49-F238E27FC236}">
                <a16:creationId xmlns="" xmlns:a16="http://schemas.microsoft.com/office/drawing/2014/main" id="{4E413CB8-6A20-0D4A-9FA8-211A99895994}"/>
              </a:ext>
            </a:extLst>
          </p:cNvPr>
          <p:cNvSpPr>
            <a:spLocks noGrp="1"/>
          </p:cNvSpPr>
          <p:nvPr>
            <p:ph type="ftr" sz="quarter" idx="3"/>
          </p:nvPr>
        </p:nvSpPr>
        <p:spPr/>
        <p:txBody>
          <a:bodyPr/>
          <a:lstStyle/>
          <a:p>
            <a:r>
              <a:rPr lang="it-IT" dirty="0"/>
              <a:t>M4|GEWE in the </a:t>
            </a:r>
            <a:r>
              <a:rPr lang="it-IT" dirty="0" err="1"/>
              <a:t>development</a:t>
            </a:r>
            <a:r>
              <a:rPr lang="it-IT" dirty="0"/>
              <a:t> </a:t>
            </a:r>
            <a:r>
              <a:rPr lang="it-IT" dirty="0" err="1"/>
              <a:t>phase</a:t>
            </a:r>
            <a:endParaRPr lang="it-IT" dirty="0"/>
          </a:p>
          <a:p>
            <a:endParaRPr lang="it-IT" dirty="0"/>
          </a:p>
        </p:txBody>
      </p:sp>
    </p:spTree>
    <p:extLst>
      <p:ext uri="{BB962C8B-B14F-4D97-AF65-F5344CB8AC3E}">
        <p14:creationId xmlns:p14="http://schemas.microsoft.com/office/powerpoint/2010/main" val="1389988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 xmlns:a16="http://schemas.microsoft.com/office/drawing/2014/main" id="{1E28158E-4F19-4540-83A1-F8704165F8E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05510" y="0"/>
            <a:ext cx="5880000" cy="5600700"/>
          </a:xfrm>
          <a:prstGeom prst="rect">
            <a:avLst/>
          </a:prstGeom>
          <a:noFill/>
        </p:spPr>
      </p:pic>
      <p:sp>
        <p:nvSpPr>
          <p:cNvPr id="4" name="Title 3">
            <a:extLst>
              <a:ext uri="{FF2B5EF4-FFF2-40B4-BE49-F238E27FC236}">
                <a16:creationId xmlns="" xmlns:a16="http://schemas.microsoft.com/office/drawing/2014/main" id="{A59E7AC3-DDE7-7547-B874-ED1FC45CF4EF}"/>
              </a:ext>
            </a:extLst>
          </p:cNvPr>
          <p:cNvSpPr>
            <a:spLocks noGrp="1"/>
          </p:cNvSpPr>
          <p:nvPr>
            <p:ph type="title"/>
          </p:nvPr>
        </p:nvSpPr>
        <p:spPr>
          <a:xfrm rot="5400000">
            <a:off x="4931970" y="2315337"/>
            <a:ext cx="5634990" cy="811264"/>
          </a:xfrm>
        </p:spPr>
        <p:txBody>
          <a:bodyPr/>
          <a:lstStyle/>
          <a:p>
            <a:r>
              <a:rPr lang="en-GB" sz="4000" dirty="0"/>
              <a:t>INTERSECTIONALITY</a:t>
            </a:r>
          </a:p>
        </p:txBody>
      </p:sp>
      <p:sp>
        <p:nvSpPr>
          <p:cNvPr id="2" name="Footer Placeholder 1">
            <a:extLst>
              <a:ext uri="{FF2B5EF4-FFF2-40B4-BE49-F238E27FC236}">
                <a16:creationId xmlns="" xmlns:a16="http://schemas.microsoft.com/office/drawing/2014/main" id="{4A41CBC5-A204-0B48-92F2-F6173A028067}"/>
              </a:ext>
            </a:extLst>
          </p:cNvPr>
          <p:cNvSpPr>
            <a:spLocks noGrp="1"/>
          </p:cNvSpPr>
          <p:nvPr>
            <p:ph type="ftr" sz="quarter" idx="11"/>
          </p:nvPr>
        </p:nvSpPr>
        <p:spPr/>
        <p:txBody>
          <a:bodyPr/>
          <a:lstStyle/>
          <a:p>
            <a:r>
              <a:rPr lang="it-IT" dirty="0"/>
              <a:t>M4|GEWE in the </a:t>
            </a:r>
            <a:r>
              <a:rPr lang="it-IT" dirty="0" err="1"/>
              <a:t>development</a:t>
            </a:r>
            <a:r>
              <a:rPr lang="it-IT" dirty="0"/>
              <a:t> </a:t>
            </a:r>
            <a:r>
              <a:rPr lang="it-IT" dirty="0" err="1"/>
              <a:t>phase</a:t>
            </a:r>
            <a:endParaRPr lang="it-IT" dirty="0"/>
          </a:p>
          <a:p>
            <a:pPr>
              <a:spcAft>
                <a:spcPts val="600"/>
              </a:spcAft>
            </a:pPr>
            <a:endParaRPr lang="it-IT" dirty="0"/>
          </a:p>
        </p:txBody>
      </p:sp>
    </p:spTree>
    <p:extLst>
      <p:ext uri="{BB962C8B-B14F-4D97-AF65-F5344CB8AC3E}">
        <p14:creationId xmlns:p14="http://schemas.microsoft.com/office/powerpoint/2010/main" val="3808823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 xmlns:a16="http://schemas.microsoft.com/office/drawing/2014/main" id="{D667F9C5-5ABC-C744-AC3A-F813D04AC804}"/>
              </a:ext>
            </a:extLst>
          </p:cNvPr>
          <p:cNvSpPr>
            <a:spLocks noGrp="1"/>
          </p:cNvSpPr>
          <p:nvPr>
            <p:ph type="title"/>
          </p:nvPr>
        </p:nvSpPr>
        <p:spPr/>
        <p:txBody>
          <a:bodyPr/>
          <a:lstStyle/>
          <a:p>
            <a:r>
              <a:rPr lang="en-GB" dirty="0"/>
              <a:t>Gender-responsive Results-Based Management</a:t>
            </a:r>
          </a:p>
        </p:txBody>
      </p:sp>
      <p:sp>
        <p:nvSpPr>
          <p:cNvPr id="3" name="Content Placeholder 2">
            <a:extLst>
              <a:ext uri="{FF2B5EF4-FFF2-40B4-BE49-F238E27FC236}">
                <a16:creationId xmlns="" xmlns:a16="http://schemas.microsoft.com/office/drawing/2014/main" id="{06041751-51EA-4EE3-AD8F-691D56C9F5F3}"/>
              </a:ext>
            </a:extLst>
          </p:cNvPr>
          <p:cNvSpPr>
            <a:spLocks noGrp="1"/>
          </p:cNvSpPr>
          <p:nvPr>
            <p:ph sz="quarter" idx="4294967295"/>
          </p:nvPr>
        </p:nvSpPr>
        <p:spPr>
          <a:xfrm>
            <a:off x="2722653" y="1528563"/>
            <a:ext cx="6421348" cy="3779838"/>
          </a:xfrm>
        </p:spPr>
        <p:txBody>
          <a:bodyPr vert="horz" lIns="91440" tIns="45720" rIns="91440" bIns="45720" rtlCol="0">
            <a:normAutofit lnSpcReduction="10000"/>
          </a:bodyPr>
          <a:lstStyle/>
          <a:p>
            <a:pPr marL="342900" indent="-342900">
              <a:buFont typeface="Arial"/>
              <a:buChar char="•"/>
            </a:pPr>
            <a:r>
              <a:rPr lang="en-US" dirty="0">
                <a:solidFill>
                  <a:schemeClr val="bg1">
                    <a:lumMod val="50000"/>
                  </a:schemeClr>
                </a:solidFill>
                <a:latin typeface="Arial"/>
                <a:cs typeface="Arial"/>
              </a:rPr>
              <a:t>Gender-responsive RBM makes sure gender equality is a key component of the process of achieving the desired result.</a:t>
            </a:r>
          </a:p>
          <a:p>
            <a:pPr marL="342900" indent="-342900">
              <a:buFont typeface="Arial"/>
              <a:buChar char="•"/>
            </a:pPr>
            <a:r>
              <a:rPr lang="en-US" dirty="0">
                <a:solidFill>
                  <a:schemeClr val="bg1">
                    <a:lumMod val="50000"/>
                  </a:schemeClr>
                </a:solidFill>
                <a:latin typeface="Arial"/>
                <a:cs typeface="Arial"/>
              </a:rPr>
              <a:t>A gender-responsive results chain is a coherent sequence of elements (each of which has a different function in the result chain) to improve gender equality. </a:t>
            </a:r>
          </a:p>
          <a:p>
            <a:pPr marL="342900" indent="-342900">
              <a:buFont typeface="Arial"/>
              <a:buChar char="•"/>
            </a:pPr>
            <a:r>
              <a:rPr lang="en-US" dirty="0">
                <a:solidFill>
                  <a:schemeClr val="bg1">
                    <a:lumMod val="50000"/>
                  </a:schemeClr>
                </a:solidFill>
                <a:latin typeface="Arial"/>
                <a:cs typeface="Arial"/>
              </a:rPr>
              <a:t>Results-based and gender-responsive management provides a clear vision of the desired impacts of our </a:t>
            </a:r>
            <a:r>
              <a:rPr lang="en-US" dirty="0" err="1">
                <a:solidFill>
                  <a:schemeClr val="bg1">
                    <a:lumMod val="50000"/>
                  </a:schemeClr>
                </a:solidFill>
                <a:latin typeface="Arial"/>
                <a:cs typeface="Arial"/>
              </a:rPr>
              <a:t>programme</a:t>
            </a:r>
            <a:r>
              <a:rPr lang="en-US" dirty="0">
                <a:solidFill>
                  <a:schemeClr val="bg1">
                    <a:lumMod val="50000"/>
                  </a:schemeClr>
                </a:solidFill>
                <a:latin typeface="Arial"/>
                <a:cs typeface="Arial"/>
              </a:rPr>
              <a:t> on gender equality. </a:t>
            </a:r>
          </a:p>
          <a:p>
            <a:pPr marL="342900" indent="-342900">
              <a:buFont typeface="Arial"/>
              <a:buChar char="•"/>
            </a:pPr>
            <a:endParaRPr lang="en-US" dirty="0">
              <a:solidFill>
                <a:schemeClr val="bg1">
                  <a:lumMod val="50000"/>
                </a:schemeClr>
              </a:solidFill>
              <a:latin typeface="Arial"/>
              <a:cs typeface="Arial"/>
            </a:endParaRPr>
          </a:p>
        </p:txBody>
      </p:sp>
      <p:pic>
        <p:nvPicPr>
          <p:cNvPr id="5" name="Graphic 4" descr="Decision chart">
            <a:extLst>
              <a:ext uri="{FF2B5EF4-FFF2-40B4-BE49-F238E27FC236}">
                <a16:creationId xmlns="" xmlns:a16="http://schemas.microsoft.com/office/drawing/2014/main" id="{27486FA8-0586-4A66-BC3B-276B8211DF9A}"/>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914400" y="1378227"/>
            <a:ext cx="1479273" cy="1479273"/>
          </a:xfrm>
          <a:prstGeom prst="rect">
            <a:avLst/>
          </a:prstGeom>
        </p:spPr>
      </p:pic>
      <p:pic>
        <p:nvPicPr>
          <p:cNvPr id="6" name="Graphic 5" descr="Decision chart">
            <a:extLst>
              <a:ext uri="{FF2B5EF4-FFF2-40B4-BE49-F238E27FC236}">
                <a16:creationId xmlns="" xmlns:a16="http://schemas.microsoft.com/office/drawing/2014/main" id="{833D8613-7F4B-4636-BFAE-8EFFF2674F7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307511" y="2856437"/>
            <a:ext cx="1479273" cy="1479273"/>
          </a:xfrm>
          <a:prstGeom prst="rect">
            <a:avLst/>
          </a:prstGeom>
        </p:spPr>
      </p:pic>
      <p:sp>
        <p:nvSpPr>
          <p:cNvPr id="9" name="Footer Placeholder 8">
            <a:extLst>
              <a:ext uri="{FF2B5EF4-FFF2-40B4-BE49-F238E27FC236}">
                <a16:creationId xmlns="" xmlns:a16="http://schemas.microsoft.com/office/drawing/2014/main" id="{9CE9FE92-AE10-CB4E-A197-D5FB15A65B8D}"/>
              </a:ext>
            </a:extLst>
          </p:cNvPr>
          <p:cNvSpPr>
            <a:spLocks noGrp="1"/>
          </p:cNvSpPr>
          <p:nvPr>
            <p:ph type="ftr" sz="quarter" idx="11"/>
          </p:nvPr>
        </p:nvSpPr>
        <p:spPr/>
        <p:txBody>
          <a:bodyPr/>
          <a:lstStyle/>
          <a:p>
            <a:r>
              <a:rPr lang="it-IT" dirty="0"/>
              <a:t>M4|GEWE in the </a:t>
            </a:r>
            <a:r>
              <a:rPr lang="it-IT" dirty="0" err="1"/>
              <a:t>development</a:t>
            </a:r>
            <a:r>
              <a:rPr lang="it-IT" dirty="0"/>
              <a:t> </a:t>
            </a:r>
            <a:r>
              <a:rPr lang="it-IT" dirty="0" err="1"/>
              <a:t>phase</a:t>
            </a:r>
            <a:endParaRPr lang="it-IT" dirty="0"/>
          </a:p>
          <a:p>
            <a:endParaRPr lang="it-IT" dirty="0"/>
          </a:p>
        </p:txBody>
      </p:sp>
    </p:spTree>
    <p:extLst>
      <p:ext uri="{BB962C8B-B14F-4D97-AF65-F5344CB8AC3E}">
        <p14:creationId xmlns:p14="http://schemas.microsoft.com/office/powerpoint/2010/main" val="2526143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Gerade Verbindung mit Pfeil 19"/>
          <p:cNvCxnSpPr/>
          <p:nvPr/>
        </p:nvCxnSpPr>
        <p:spPr>
          <a:xfrm>
            <a:off x="1587500" y="2476500"/>
            <a:ext cx="6477000" cy="0"/>
          </a:xfrm>
          <a:prstGeom prst="straightConnector1">
            <a:avLst/>
          </a:prstGeom>
          <a:ln cap="rnd">
            <a:miter lim="800000"/>
            <a:headEnd type="stealth"/>
            <a:tailEnd type="none"/>
          </a:ln>
        </p:spPr>
        <p:style>
          <a:lnRef idx="3">
            <a:schemeClr val="accent6"/>
          </a:lnRef>
          <a:fillRef idx="0">
            <a:schemeClr val="accent6"/>
          </a:fillRef>
          <a:effectRef idx="2">
            <a:schemeClr val="accent6"/>
          </a:effectRef>
          <a:fontRef idx="minor">
            <a:schemeClr val="tx1"/>
          </a:fontRef>
        </p:style>
      </p:cxnSp>
      <p:sp>
        <p:nvSpPr>
          <p:cNvPr id="46" name="Rechteck 45"/>
          <p:cNvSpPr/>
          <p:nvPr/>
        </p:nvSpPr>
        <p:spPr>
          <a:xfrm>
            <a:off x="4064001" y="2793999"/>
            <a:ext cx="4228413" cy="97638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sz="1500" dirty="0"/>
          </a:p>
        </p:txBody>
      </p:sp>
      <p:sp>
        <p:nvSpPr>
          <p:cNvPr id="4" name="Rechteck 3"/>
          <p:cNvSpPr/>
          <p:nvPr/>
        </p:nvSpPr>
        <p:spPr>
          <a:xfrm>
            <a:off x="971600" y="2857500"/>
            <a:ext cx="1079500" cy="825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INPUTS</a:t>
            </a:r>
          </a:p>
        </p:txBody>
      </p:sp>
      <p:sp>
        <p:nvSpPr>
          <p:cNvPr id="5" name="Rechteck 4"/>
          <p:cNvSpPr/>
          <p:nvPr/>
        </p:nvSpPr>
        <p:spPr>
          <a:xfrm>
            <a:off x="2386998" y="2869443"/>
            <a:ext cx="1423003" cy="825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ACTIVITIES</a:t>
            </a:r>
          </a:p>
        </p:txBody>
      </p:sp>
      <p:sp>
        <p:nvSpPr>
          <p:cNvPr id="6" name="Rechteck 5"/>
          <p:cNvSpPr/>
          <p:nvPr/>
        </p:nvSpPr>
        <p:spPr>
          <a:xfrm>
            <a:off x="4104328" y="2857500"/>
            <a:ext cx="1229672" cy="825500"/>
          </a:xfrm>
          <a:prstGeom prst="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OUTPUTS</a:t>
            </a:r>
          </a:p>
        </p:txBody>
      </p:sp>
      <p:sp>
        <p:nvSpPr>
          <p:cNvPr id="7" name="Rechteck 6"/>
          <p:cNvSpPr/>
          <p:nvPr/>
        </p:nvSpPr>
        <p:spPr>
          <a:xfrm>
            <a:off x="5588000" y="2857500"/>
            <a:ext cx="1264253" cy="825500"/>
          </a:xfrm>
          <a:prstGeom prst="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OUTCOME</a:t>
            </a:r>
          </a:p>
        </p:txBody>
      </p:sp>
      <p:sp>
        <p:nvSpPr>
          <p:cNvPr id="8" name="Rechteck 7"/>
          <p:cNvSpPr/>
          <p:nvPr/>
        </p:nvSpPr>
        <p:spPr>
          <a:xfrm>
            <a:off x="7152907" y="2857500"/>
            <a:ext cx="1079500" cy="825500"/>
          </a:xfrm>
          <a:prstGeom prst="rect">
            <a:avLst/>
          </a:prstGeom>
          <a:solidFill>
            <a:srgbClr val="FF99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t>IMPACT</a:t>
            </a:r>
          </a:p>
        </p:txBody>
      </p:sp>
      <p:sp>
        <p:nvSpPr>
          <p:cNvPr id="9" name="Pfeil nach rechts 8"/>
          <p:cNvSpPr/>
          <p:nvPr/>
        </p:nvSpPr>
        <p:spPr>
          <a:xfrm>
            <a:off x="2114600" y="3079751"/>
            <a:ext cx="1905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dirty="0"/>
          </a:p>
        </p:txBody>
      </p:sp>
      <p:sp>
        <p:nvSpPr>
          <p:cNvPr id="10" name="Pfeil nach rechts 9"/>
          <p:cNvSpPr/>
          <p:nvPr/>
        </p:nvSpPr>
        <p:spPr>
          <a:xfrm>
            <a:off x="3850328" y="3091693"/>
            <a:ext cx="1905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dirty="0"/>
          </a:p>
        </p:txBody>
      </p:sp>
      <p:sp>
        <p:nvSpPr>
          <p:cNvPr id="11" name="Pfeil nach rechts 10"/>
          <p:cNvSpPr/>
          <p:nvPr/>
        </p:nvSpPr>
        <p:spPr>
          <a:xfrm>
            <a:off x="5397500" y="3048000"/>
            <a:ext cx="1905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dirty="0"/>
          </a:p>
        </p:txBody>
      </p:sp>
      <p:sp>
        <p:nvSpPr>
          <p:cNvPr id="12" name="Pfeil nach rechts 11"/>
          <p:cNvSpPr/>
          <p:nvPr/>
        </p:nvSpPr>
        <p:spPr>
          <a:xfrm>
            <a:off x="6901780" y="3048000"/>
            <a:ext cx="1905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500" dirty="0"/>
          </a:p>
        </p:txBody>
      </p:sp>
      <p:sp>
        <p:nvSpPr>
          <p:cNvPr id="23" name="AutoShape 22"/>
          <p:cNvSpPr>
            <a:spLocks noChangeArrowheads="1"/>
          </p:cNvSpPr>
          <p:nvPr/>
        </p:nvSpPr>
        <p:spPr bwMode="auto">
          <a:xfrm>
            <a:off x="1098600" y="4381501"/>
            <a:ext cx="1270000" cy="698499"/>
          </a:xfrm>
          <a:prstGeom prst="wedgeRoundRectCallout">
            <a:avLst>
              <a:gd name="adj1" fmla="val -11541"/>
              <a:gd name="adj2" fmla="val -182181"/>
              <a:gd name="adj3" fmla="val 16667"/>
            </a:avLst>
          </a:prstGeom>
          <a:solidFill>
            <a:schemeClr val="bg1"/>
          </a:solidFill>
          <a:ln w="25400" algn="ctr">
            <a:solidFill>
              <a:schemeClr val="tx1"/>
            </a:solidFill>
            <a:miter lim="800000"/>
            <a:headEnd/>
            <a:tailEnd/>
          </a:ln>
        </p:spPr>
        <p:txBody>
          <a:bodyPr anchor="ctr"/>
          <a:lstStyle/>
          <a:p>
            <a:pPr marL="145515" indent="-145515" eaLnBrk="0" hangingPunct="0">
              <a:spcBef>
                <a:spcPct val="50000"/>
              </a:spcBef>
              <a:buBlip>
                <a:blip r:embed="rId3"/>
              </a:buBlip>
            </a:pPr>
            <a:r>
              <a:rPr lang="en-GB" sz="1000" b="1" dirty="0">
                <a:solidFill>
                  <a:srgbClr val="000000"/>
                </a:solidFill>
              </a:rPr>
              <a:t>resources </a:t>
            </a:r>
            <a:r>
              <a:rPr lang="en-GB" sz="1000" dirty="0">
                <a:solidFill>
                  <a:srgbClr val="000000"/>
                </a:solidFill>
              </a:rPr>
              <a:t>needed to carry out activities</a:t>
            </a:r>
          </a:p>
        </p:txBody>
      </p:sp>
      <p:sp>
        <p:nvSpPr>
          <p:cNvPr id="24" name="AutoShape 21"/>
          <p:cNvSpPr>
            <a:spLocks noChangeArrowheads="1"/>
          </p:cNvSpPr>
          <p:nvPr/>
        </p:nvSpPr>
        <p:spPr bwMode="auto">
          <a:xfrm>
            <a:off x="2540001" y="1397000"/>
            <a:ext cx="1524000" cy="773907"/>
          </a:xfrm>
          <a:prstGeom prst="wedgeRoundRectCallout">
            <a:avLst>
              <a:gd name="adj1" fmla="val 3664"/>
              <a:gd name="adj2" fmla="val 163797"/>
              <a:gd name="adj3" fmla="val 16667"/>
            </a:avLst>
          </a:prstGeom>
          <a:solidFill>
            <a:schemeClr val="bg1"/>
          </a:solidFill>
          <a:ln w="25400" algn="ctr">
            <a:solidFill>
              <a:schemeClr val="tx1"/>
            </a:solidFill>
            <a:miter lim="800000"/>
            <a:headEnd/>
            <a:tailEnd/>
          </a:ln>
        </p:spPr>
        <p:txBody>
          <a:bodyPr anchor="ctr"/>
          <a:lstStyle/>
          <a:p>
            <a:pPr marL="145515" indent="-145515" eaLnBrk="0" hangingPunct="0">
              <a:spcBef>
                <a:spcPct val="50000"/>
              </a:spcBef>
              <a:buBlip>
                <a:blip r:embed="rId3"/>
              </a:buBlip>
            </a:pPr>
            <a:r>
              <a:rPr lang="en-GB" sz="1000" b="1" dirty="0">
                <a:solidFill>
                  <a:srgbClr val="000000"/>
                </a:solidFill>
              </a:rPr>
              <a:t>actions </a:t>
            </a:r>
            <a:r>
              <a:rPr lang="en-GB" sz="1000" dirty="0">
                <a:solidFill>
                  <a:srgbClr val="000000"/>
                </a:solidFill>
              </a:rPr>
              <a:t>taken to transform inputs into outputs</a:t>
            </a:r>
          </a:p>
        </p:txBody>
      </p:sp>
      <p:sp>
        <p:nvSpPr>
          <p:cNvPr id="29" name="AutoShape 20"/>
          <p:cNvSpPr>
            <a:spLocks noChangeArrowheads="1"/>
          </p:cNvSpPr>
          <p:nvPr/>
        </p:nvSpPr>
        <p:spPr bwMode="auto">
          <a:xfrm>
            <a:off x="2793070" y="3948943"/>
            <a:ext cx="2763180" cy="1587500"/>
          </a:xfrm>
          <a:prstGeom prst="wedgeRoundRectCallout">
            <a:avLst>
              <a:gd name="adj1" fmla="val 7830"/>
              <a:gd name="adj2" fmla="val -76453"/>
              <a:gd name="adj3" fmla="val 16667"/>
            </a:avLst>
          </a:prstGeom>
          <a:solidFill>
            <a:schemeClr val="bg1"/>
          </a:solidFill>
          <a:ln w="25400" algn="ctr">
            <a:solidFill>
              <a:schemeClr val="tx1"/>
            </a:solidFill>
            <a:miter lim="800000"/>
            <a:headEnd/>
            <a:tailEnd/>
          </a:ln>
        </p:spPr>
        <p:txBody>
          <a:bodyPr anchor="ctr"/>
          <a:lstStyle/>
          <a:p>
            <a:pPr marL="145515" indent="-145515" eaLnBrk="0" hangingPunct="0">
              <a:spcBef>
                <a:spcPct val="50000"/>
              </a:spcBef>
              <a:buBlip>
                <a:blip r:embed="rId3"/>
              </a:buBlip>
            </a:pPr>
            <a:r>
              <a:rPr lang="en-US" sz="1000" dirty="0">
                <a:solidFill>
                  <a:schemeClr val="accent5">
                    <a:lumMod val="10000"/>
                  </a:schemeClr>
                </a:solidFill>
              </a:rPr>
              <a:t>a group of people or an organization has improved </a:t>
            </a:r>
            <a:r>
              <a:rPr lang="en-US" sz="1000" b="1" dirty="0">
                <a:solidFill>
                  <a:schemeClr val="accent5">
                    <a:lumMod val="10000"/>
                  </a:schemeClr>
                </a:solidFill>
              </a:rPr>
              <a:t>capacities</a:t>
            </a:r>
            <a:r>
              <a:rPr lang="en-US" sz="1000" dirty="0">
                <a:solidFill>
                  <a:schemeClr val="accent5">
                    <a:lumMod val="10000"/>
                  </a:schemeClr>
                </a:solidFill>
              </a:rPr>
              <a:t>, </a:t>
            </a:r>
            <a:r>
              <a:rPr lang="en-US" sz="1000" b="1" dirty="0">
                <a:solidFill>
                  <a:schemeClr val="accent5">
                    <a:lumMod val="10000"/>
                  </a:schemeClr>
                </a:solidFill>
              </a:rPr>
              <a:t>abilities</a:t>
            </a:r>
            <a:r>
              <a:rPr lang="en-US" sz="1000" dirty="0">
                <a:solidFill>
                  <a:schemeClr val="accent5">
                    <a:lumMod val="10000"/>
                  </a:schemeClr>
                </a:solidFill>
              </a:rPr>
              <a:t>, </a:t>
            </a:r>
            <a:r>
              <a:rPr lang="en-US" sz="1000" b="1" dirty="0">
                <a:solidFill>
                  <a:schemeClr val="accent5">
                    <a:lumMod val="10000"/>
                  </a:schemeClr>
                </a:solidFill>
              </a:rPr>
              <a:t>skills</a:t>
            </a:r>
            <a:r>
              <a:rPr lang="en-US" sz="1000" dirty="0">
                <a:solidFill>
                  <a:schemeClr val="accent5">
                    <a:lumMod val="10000"/>
                  </a:schemeClr>
                </a:solidFill>
              </a:rPr>
              <a:t>, </a:t>
            </a:r>
            <a:r>
              <a:rPr lang="en-US" sz="1000" b="1" dirty="0">
                <a:solidFill>
                  <a:schemeClr val="accent5">
                    <a:lumMod val="10000"/>
                  </a:schemeClr>
                </a:solidFill>
              </a:rPr>
              <a:t>systems</a:t>
            </a:r>
            <a:r>
              <a:rPr lang="en-US" sz="1000" dirty="0">
                <a:solidFill>
                  <a:schemeClr val="accent5">
                    <a:lumMod val="10000"/>
                  </a:schemeClr>
                </a:solidFill>
              </a:rPr>
              <a:t>, or if something is built, created or repaired as a direct result of the </a:t>
            </a:r>
            <a:r>
              <a:rPr lang="en-US" sz="1000" dirty="0" err="1">
                <a:solidFill>
                  <a:schemeClr val="accent5">
                    <a:lumMod val="10000"/>
                  </a:schemeClr>
                </a:solidFill>
              </a:rPr>
              <a:t>programme</a:t>
            </a:r>
            <a:endParaRPr lang="en-US" sz="1000" dirty="0">
              <a:solidFill>
                <a:schemeClr val="accent5">
                  <a:lumMod val="10000"/>
                </a:schemeClr>
              </a:solidFill>
            </a:endParaRPr>
          </a:p>
          <a:p>
            <a:pPr marL="145515" indent="-145515" eaLnBrk="0" hangingPunct="0">
              <a:spcBef>
                <a:spcPct val="50000"/>
              </a:spcBef>
              <a:buBlip>
                <a:blip r:embed="rId3"/>
              </a:buBlip>
            </a:pPr>
            <a:r>
              <a:rPr lang="en-GB" sz="1000" dirty="0">
                <a:solidFill>
                  <a:schemeClr val="accent5">
                    <a:lumMod val="10000"/>
                  </a:schemeClr>
                </a:solidFill>
              </a:rPr>
              <a:t>are </a:t>
            </a:r>
            <a:r>
              <a:rPr lang="en-GB" sz="1000" dirty="0">
                <a:solidFill>
                  <a:srgbClr val="C00000"/>
                </a:solidFill>
              </a:rPr>
              <a:t>under the </a:t>
            </a:r>
            <a:r>
              <a:rPr lang="en-GB" sz="1000" b="1" dirty="0">
                <a:solidFill>
                  <a:srgbClr val="C00000"/>
                </a:solidFill>
              </a:rPr>
              <a:t>control</a:t>
            </a:r>
            <a:r>
              <a:rPr lang="en-GB" sz="1000" b="1" dirty="0">
                <a:solidFill>
                  <a:schemeClr val="accent5">
                    <a:lumMod val="10000"/>
                  </a:schemeClr>
                </a:solidFill>
              </a:rPr>
              <a:t> </a:t>
            </a:r>
            <a:r>
              <a:rPr lang="en-GB" sz="1000" dirty="0">
                <a:solidFill>
                  <a:schemeClr val="accent5">
                    <a:lumMod val="10000"/>
                  </a:schemeClr>
                </a:solidFill>
              </a:rPr>
              <a:t>of your organization </a:t>
            </a:r>
            <a:r>
              <a:rPr lang="en-US" sz="1000" dirty="0">
                <a:solidFill>
                  <a:schemeClr val="accent5">
                    <a:lumMod val="10000"/>
                  </a:schemeClr>
                </a:solidFill>
              </a:rPr>
              <a:t>and its partners</a:t>
            </a:r>
            <a:endParaRPr lang="en-GB" sz="1000" dirty="0">
              <a:solidFill>
                <a:schemeClr val="accent5">
                  <a:lumMod val="10000"/>
                </a:schemeClr>
              </a:solidFill>
            </a:endParaRPr>
          </a:p>
          <a:p>
            <a:pPr marL="145515" indent="-145515" eaLnBrk="0" hangingPunct="0">
              <a:spcBef>
                <a:spcPct val="50000"/>
              </a:spcBef>
              <a:buBlip>
                <a:blip r:embed="rId3"/>
              </a:buBlip>
            </a:pPr>
            <a:r>
              <a:rPr lang="en-US" sz="1000" b="1" i="1" dirty="0">
                <a:solidFill>
                  <a:schemeClr val="accent2"/>
                </a:solidFill>
              </a:rPr>
              <a:t>timeframe</a:t>
            </a:r>
            <a:r>
              <a:rPr lang="en-US" sz="1000" b="1" dirty="0">
                <a:solidFill>
                  <a:schemeClr val="accent2"/>
                </a:solidFill>
              </a:rPr>
              <a:t>: during programme</a:t>
            </a:r>
          </a:p>
        </p:txBody>
      </p:sp>
      <p:sp>
        <p:nvSpPr>
          <p:cNvPr id="30" name="AutoShape 18"/>
          <p:cNvSpPr>
            <a:spLocks noChangeArrowheads="1"/>
          </p:cNvSpPr>
          <p:nvPr/>
        </p:nvSpPr>
        <p:spPr bwMode="auto">
          <a:xfrm>
            <a:off x="4734244" y="486198"/>
            <a:ext cx="3593413" cy="1549152"/>
          </a:xfrm>
          <a:prstGeom prst="wedgeRoundRectCallout">
            <a:avLst>
              <a:gd name="adj1" fmla="val -10697"/>
              <a:gd name="adj2" fmla="val 116126"/>
              <a:gd name="adj3" fmla="val 16667"/>
            </a:avLst>
          </a:prstGeom>
          <a:solidFill>
            <a:schemeClr val="bg1"/>
          </a:solidFill>
          <a:ln w="25400" algn="ctr">
            <a:solidFill>
              <a:schemeClr val="tx1"/>
            </a:solidFill>
            <a:miter lim="800000"/>
            <a:headEnd/>
            <a:tailEnd/>
          </a:ln>
        </p:spPr>
        <p:txBody>
          <a:bodyPr anchor="ctr"/>
          <a:lstStyle/>
          <a:p>
            <a:pPr marL="145515" indent="-145515" eaLnBrk="0" hangingPunct="0">
              <a:spcBef>
                <a:spcPct val="50000"/>
              </a:spcBef>
              <a:buBlip>
                <a:blip r:embed="rId3"/>
              </a:buBlip>
            </a:pPr>
            <a:r>
              <a:rPr lang="en-GB" sz="1000" b="1" dirty="0">
                <a:solidFill>
                  <a:srgbClr val="000000"/>
                </a:solidFill>
              </a:rPr>
              <a:t>institutions or people do </a:t>
            </a:r>
            <a:br>
              <a:rPr lang="en-GB" sz="1000" b="1" dirty="0">
                <a:solidFill>
                  <a:srgbClr val="000000"/>
                </a:solidFill>
              </a:rPr>
            </a:br>
            <a:r>
              <a:rPr lang="en-GB" sz="1000" b="1" dirty="0">
                <a:solidFill>
                  <a:srgbClr val="000000"/>
                </a:solidFill>
              </a:rPr>
              <a:t>a) something differently  (</a:t>
            </a:r>
            <a:r>
              <a:rPr lang="en-GB" sz="1000" b="1" i="1" dirty="0">
                <a:solidFill>
                  <a:srgbClr val="000000"/>
                </a:solidFill>
              </a:rPr>
              <a:t>behavioural change</a:t>
            </a:r>
            <a:r>
              <a:rPr lang="en-GB" sz="1000" b="1" dirty="0">
                <a:solidFill>
                  <a:srgbClr val="000000"/>
                </a:solidFill>
              </a:rPr>
              <a:t>) or </a:t>
            </a:r>
            <a:br>
              <a:rPr lang="en-GB" sz="1000" b="1" dirty="0">
                <a:solidFill>
                  <a:srgbClr val="000000"/>
                </a:solidFill>
              </a:rPr>
            </a:br>
            <a:r>
              <a:rPr lang="en-GB" sz="1000" b="1" dirty="0">
                <a:solidFill>
                  <a:srgbClr val="000000"/>
                </a:solidFill>
              </a:rPr>
              <a:t>b) something better  (</a:t>
            </a:r>
            <a:r>
              <a:rPr lang="en-GB" sz="1000" b="1" i="1" dirty="0">
                <a:solidFill>
                  <a:srgbClr val="000000"/>
                </a:solidFill>
              </a:rPr>
              <a:t>change in performance)</a:t>
            </a:r>
          </a:p>
          <a:p>
            <a:pPr marL="145515" indent="-145515" eaLnBrk="0" hangingPunct="0">
              <a:spcBef>
                <a:spcPct val="50000"/>
              </a:spcBef>
              <a:buBlip>
                <a:blip r:embed="rId3"/>
              </a:buBlip>
            </a:pPr>
            <a:r>
              <a:rPr lang="en-GB" sz="1000" b="1" dirty="0">
                <a:solidFill>
                  <a:srgbClr val="C00000"/>
                </a:solidFill>
              </a:rPr>
              <a:t>influence</a:t>
            </a:r>
            <a:r>
              <a:rPr lang="en-GB" sz="1000" b="1" dirty="0">
                <a:solidFill>
                  <a:schemeClr val="accent5">
                    <a:lumMod val="10000"/>
                  </a:schemeClr>
                </a:solidFill>
              </a:rPr>
              <a:t>, </a:t>
            </a:r>
            <a:r>
              <a:rPr lang="en-GB" sz="1000" dirty="0">
                <a:solidFill>
                  <a:schemeClr val="accent5">
                    <a:lumMod val="10000"/>
                  </a:schemeClr>
                </a:solidFill>
              </a:rPr>
              <a:t>but largely beyond the control of the programme  </a:t>
            </a:r>
          </a:p>
          <a:p>
            <a:pPr marL="145515" indent="-145515" eaLnBrk="0" hangingPunct="0">
              <a:spcBef>
                <a:spcPct val="50000"/>
              </a:spcBef>
              <a:buBlip>
                <a:blip r:embed="rId3"/>
              </a:buBlip>
            </a:pPr>
            <a:r>
              <a:rPr lang="en-US" sz="1000" b="1" i="1" dirty="0">
                <a:solidFill>
                  <a:schemeClr val="accent2"/>
                </a:solidFill>
              </a:rPr>
              <a:t>timeframe</a:t>
            </a:r>
            <a:r>
              <a:rPr lang="en-US" sz="1000" b="1" dirty="0">
                <a:solidFill>
                  <a:schemeClr val="accent2"/>
                </a:solidFill>
              </a:rPr>
              <a:t>: during or </a:t>
            </a:r>
            <a:r>
              <a:rPr lang="en-US" sz="1000" b="1" i="1" dirty="0">
                <a:solidFill>
                  <a:schemeClr val="accent2"/>
                </a:solidFill>
              </a:rPr>
              <a:t>up to </a:t>
            </a:r>
            <a:r>
              <a:rPr lang="en-US" sz="1000" b="1" dirty="0">
                <a:solidFill>
                  <a:schemeClr val="accent2"/>
                </a:solidFill>
              </a:rPr>
              <a:t>a few years after programme</a:t>
            </a:r>
          </a:p>
        </p:txBody>
      </p:sp>
      <p:sp>
        <p:nvSpPr>
          <p:cNvPr id="31" name="AutoShape 19"/>
          <p:cNvSpPr>
            <a:spLocks noChangeArrowheads="1"/>
          </p:cNvSpPr>
          <p:nvPr/>
        </p:nvSpPr>
        <p:spPr bwMode="auto">
          <a:xfrm>
            <a:off x="5712127" y="4000500"/>
            <a:ext cx="2415873" cy="1524000"/>
          </a:xfrm>
          <a:prstGeom prst="wedgeRoundRectCallout">
            <a:avLst>
              <a:gd name="adj1" fmla="val 17760"/>
              <a:gd name="adj2" fmla="val -76996"/>
              <a:gd name="adj3" fmla="val 16667"/>
            </a:avLst>
          </a:prstGeom>
          <a:solidFill>
            <a:schemeClr val="bg1"/>
          </a:solidFill>
          <a:ln w="25400" algn="ctr">
            <a:solidFill>
              <a:schemeClr val="tx1"/>
            </a:solidFill>
            <a:miter lim="800000"/>
            <a:headEnd/>
            <a:tailEnd/>
          </a:ln>
        </p:spPr>
        <p:txBody>
          <a:bodyPr anchor="ctr"/>
          <a:lstStyle/>
          <a:p>
            <a:pPr marL="150806" indent="-150806" eaLnBrk="0" hangingPunct="0">
              <a:spcBef>
                <a:spcPct val="50000"/>
              </a:spcBef>
              <a:buBlip>
                <a:blip r:embed="rId3"/>
              </a:buBlip>
            </a:pPr>
            <a:r>
              <a:rPr lang="en-US" sz="1000" b="1" dirty="0">
                <a:solidFill>
                  <a:srgbClr val="000000"/>
                </a:solidFill>
              </a:rPr>
              <a:t>long-term effects </a:t>
            </a:r>
            <a:r>
              <a:rPr lang="en-US" sz="1000" dirty="0">
                <a:solidFill>
                  <a:srgbClr val="000000"/>
                </a:solidFill>
              </a:rPr>
              <a:t>of a </a:t>
            </a:r>
            <a:r>
              <a:rPr lang="en-US" sz="1000" dirty="0" err="1">
                <a:solidFill>
                  <a:srgbClr val="000000"/>
                </a:solidFill>
              </a:rPr>
              <a:t>programme</a:t>
            </a:r>
            <a:r>
              <a:rPr lang="en-US" sz="1000" dirty="0">
                <a:solidFill>
                  <a:srgbClr val="000000"/>
                </a:solidFill>
              </a:rPr>
              <a:t> </a:t>
            </a:r>
            <a:endParaRPr lang="en-US" sz="1000" b="1" dirty="0">
              <a:solidFill>
                <a:srgbClr val="000000"/>
              </a:solidFill>
            </a:endParaRPr>
          </a:p>
          <a:p>
            <a:pPr marL="150806" indent="-150806" eaLnBrk="0" hangingPunct="0">
              <a:spcBef>
                <a:spcPct val="50000"/>
              </a:spcBef>
              <a:buBlip>
                <a:blip r:embed="rId3"/>
              </a:buBlip>
            </a:pPr>
            <a:r>
              <a:rPr lang="en-US" sz="1000" b="1" dirty="0">
                <a:solidFill>
                  <a:srgbClr val="000000"/>
                </a:solidFill>
              </a:rPr>
              <a:t>broader </a:t>
            </a:r>
            <a:r>
              <a:rPr lang="en-US" sz="1000" dirty="0">
                <a:solidFill>
                  <a:srgbClr val="000000"/>
                </a:solidFill>
              </a:rPr>
              <a:t>than the </a:t>
            </a:r>
            <a:r>
              <a:rPr lang="en-US" sz="1000" dirty="0" err="1">
                <a:solidFill>
                  <a:srgbClr val="000000"/>
                </a:solidFill>
              </a:rPr>
              <a:t>programme</a:t>
            </a:r>
            <a:r>
              <a:rPr lang="en-US" sz="1000" dirty="0">
                <a:solidFill>
                  <a:srgbClr val="000000"/>
                </a:solidFill>
              </a:rPr>
              <a:t>; </a:t>
            </a:r>
            <a:br>
              <a:rPr lang="en-US" sz="1000" dirty="0">
                <a:solidFill>
                  <a:srgbClr val="000000"/>
                </a:solidFill>
              </a:rPr>
            </a:br>
            <a:r>
              <a:rPr lang="en-US" sz="1000" dirty="0" err="1">
                <a:solidFill>
                  <a:srgbClr val="000000"/>
                </a:solidFill>
              </a:rPr>
              <a:t>programme</a:t>
            </a:r>
            <a:r>
              <a:rPr lang="en-US" sz="1000" dirty="0">
                <a:solidFill>
                  <a:srgbClr val="000000"/>
                </a:solidFill>
              </a:rPr>
              <a:t> only </a:t>
            </a:r>
            <a:r>
              <a:rPr lang="en-US" sz="1000" b="1" dirty="0">
                <a:solidFill>
                  <a:srgbClr val="C00000"/>
                </a:solidFill>
              </a:rPr>
              <a:t>contributes</a:t>
            </a:r>
            <a:r>
              <a:rPr lang="en-US" sz="1000" b="1" dirty="0">
                <a:solidFill>
                  <a:srgbClr val="000000"/>
                </a:solidFill>
              </a:rPr>
              <a:t> </a:t>
            </a:r>
            <a:r>
              <a:rPr lang="en-US" sz="1000" dirty="0">
                <a:solidFill>
                  <a:srgbClr val="000000"/>
                </a:solidFill>
              </a:rPr>
              <a:t>to it</a:t>
            </a:r>
          </a:p>
          <a:p>
            <a:pPr marL="150806" indent="-150806" eaLnBrk="0" hangingPunct="0">
              <a:spcBef>
                <a:spcPct val="50000"/>
              </a:spcBef>
              <a:buBlip>
                <a:blip r:embed="rId3"/>
              </a:buBlip>
            </a:pPr>
            <a:r>
              <a:rPr lang="en-US" sz="1000" b="1" i="1" dirty="0">
                <a:solidFill>
                  <a:schemeClr val="accent2"/>
                </a:solidFill>
              </a:rPr>
              <a:t>timeframe</a:t>
            </a:r>
            <a:r>
              <a:rPr lang="en-US" sz="1000" b="1" dirty="0">
                <a:solidFill>
                  <a:schemeClr val="accent2"/>
                </a:solidFill>
              </a:rPr>
              <a:t>: typically 2- 5 years after programme ends</a:t>
            </a:r>
          </a:p>
        </p:txBody>
      </p:sp>
      <p:sp>
        <p:nvSpPr>
          <p:cNvPr id="34" name="Rechteck 33"/>
          <p:cNvSpPr/>
          <p:nvPr/>
        </p:nvSpPr>
        <p:spPr>
          <a:xfrm>
            <a:off x="6858000" y="2476500"/>
            <a:ext cx="1206500" cy="348878"/>
          </a:xfrm>
          <a:prstGeom prst="rect">
            <a:avLst/>
          </a:prstGeom>
        </p:spPr>
        <p:txBody>
          <a:bodyPr wrap="square">
            <a:spAutoFit/>
          </a:bodyPr>
          <a:lstStyle/>
          <a:p>
            <a:pPr algn="r"/>
            <a:r>
              <a:rPr lang="en-GB" sz="1667" b="1" dirty="0">
                <a:solidFill>
                  <a:srgbClr val="000000"/>
                </a:solidFill>
              </a:rPr>
              <a:t>RESULTS</a:t>
            </a:r>
            <a:endParaRPr lang="en-GB" sz="1667" b="1" dirty="0"/>
          </a:p>
        </p:txBody>
      </p:sp>
      <p:sp>
        <p:nvSpPr>
          <p:cNvPr id="26" name="Rechteck 25"/>
          <p:cNvSpPr/>
          <p:nvPr/>
        </p:nvSpPr>
        <p:spPr>
          <a:xfrm>
            <a:off x="1555750" y="2214241"/>
            <a:ext cx="1905000" cy="246221"/>
          </a:xfrm>
          <a:prstGeom prst="rect">
            <a:avLst/>
          </a:prstGeom>
        </p:spPr>
        <p:txBody>
          <a:bodyPr wrap="square">
            <a:spAutoFit/>
          </a:bodyPr>
          <a:lstStyle/>
          <a:p>
            <a:r>
              <a:rPr lang="en-GB" sz="1000" b="1" dirty="0">
                <a:solidFill>
                  <a:schemeClr val="bg1">
                    <a:lumMod val="50000"/>
                  </a:schemeClr>
                </a:solidFill>
              </a:rPr>
              <a:t>HIGH LEVEL OF CONTROL</a:t>
            </a:r>
          </a:p>
        </p:txBody>
      </p:sp>
      <p:sp>
        <p:nvSpPr>
          <p:cNvPr id="27" name="Rechteck 26"/>
          <p:cNvSpPr/>
          <p:nvPr/>
        </p:nvSpPr>
        <p:spPr>
          <a:xfrm>
            <a:off x="6159500" y="2220020"/>
            <a:ext cx="1905000" cy="246221"/>
          </a:xfrm>
          <a:prstGeom prst="rect">
            <a:avLst/>
          </a:prstGeom>
        </p:spPr>
        <p:txBody>
          <a:bodyPr wrap="square">
            <a:spAutoFit/>
          </a:bodyPr>
          <a:lstStyle/>
          <a:p>
            <a:pPr algn="r"/>
            <a:r>
              <a:rPr lang="en-GB" sz="1000" b="1" dirty="0">
                <a:solidFill>
                  <a:schemeClr val="bg1">
                    <a:lumMod val="50000"/>
                  </a:schemeClr>
                </a:solidFill>
              </a:rPr>
              <a:t>LOW LEVEL OF CONTROL</a:t>
            </a:r>
          </a:p>
        </p:txBody>
      </p:sp>
      <p:sp>
        <p:nvSpPr>
          <p:cNvPr id="13" name="Title 12">
            <a:extLst>
              <a:ext uri="{FF2B5EF4-FFF2-40B4-BE49-F238E27FC236}">
                <a16:creationId xmlns="" xmlns:a16="http://schemas.microsoft.com/office/drawing/2014/main" id="{3142FF65-EFFA-B449-9109-B05565F6F2AB}"/>
              </a:ext>
            </a:extLst>
          </p:cNvPr>
          <p:cNvSpPr>
            <a:spLocks noGrp="1"/>
          </p:cNvSpPr>
          <p:nvPr>
            <p:ph type="title"/>
          </p:nvPr>
        </p:nvSpPr>
        <p:spPr>
          <a:xfrm>
            <a:off x="457200" y="228866"/>
            <a:ext cx="4114800" cy="952500"/>
          </a:xfrm>
        </p:spPr>
        <p:txBody>
          <a:bodyPr/>
          <a:lstStyle/>
          <a:p>
            <a:r>
              <a:rPr lang="en-GB" dirty="0"/>
              <a:t>The Results Chain</a:t>
            </a:r>
          </a:p>
        </p:txBody>
      </p:sp>
      <p:sp>
        <p:nvSpPr>
          <p:cNvPr id="15" name="Footer Placeholder 14">
            <a:extLst>
              <a:ext uri="{FF2B5EF4-FFF2-40B4-BE49-F238E27FC236}">
                <a16:creationId xmlns="" xmlns:a16="http://schemas.microsoft.com/office/drawing/2014/main" id="{A84F8DD3-BFA8-B842-A15B-2C747CF67D80}"/>
              </a:ext>
            </a:extLst>
          </p:cNvPr>
          <p:cNvSpPr>
            <a:spLocks noGrp="1"/>
          </p:cNvSpPr>
          <p:nvPr>
            <p:ph type="ftr" sz="quarter" idx="3"/>
          </p:nvPr>
        </p:nvSpPr>
        <p:spPr/>
        <p:txBody>
          <a:bodyPr/>
          <a:lstStyle/>
          <a:p>
            <a:r>
              <a:rPr lang="it-IT" dirty="0"/>
              <a:t>M4|GEWE in the </a:t>
            </a:r>
            <a:r>
              <a:rPr lang="it-IT" dirty="0" err="1"/>
              <a:t>development</a:t>
            </a:r>
            <a:r>
              <a:rPr lang="it-IT" dirty="0"/>
              <a:t> </a:t>
            </a:r>
            <a:r>
              <a:rPr lang="it-IT" dirty="0" err="1"/>
              <a:t>phase</a:t>
            </a:r>
            <a:endParaRPr lang="it-IT" dirty="0"/>
          </a:p>
          <a:p>
            <a:endParaRPr lang="it-IT" dirty="0"/>
          </a:p>
        </p:txBody>
      </p:sp>
    </p:spTree>
    <p:extLst>
      <p:ext uri="{BB962C8B-B14F-4D97-AF65-F5344CB8AC3E}">
        <p14:creationId xmlns:p14="http://schemas.microsoft.com/office/powerpoint/2010/main" val="3628731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Horizontal)">
                                      <p:cBhvr>
                                        <p:cTn id="7" dur="2000"/>
                                        <p:tgtEl>
                                          <p:spTgt spid="23"/>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blinds(horizontal)">
                                      <p:cBhvr>
                                        <p:cTn id="13" dur="500"/>
                                        <p:tgtEl>
                                          <p:spTgt spid="26"/>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blinds(horizontal)">
                                      <p:cBhvr>
                                        <p:cTn id="16" dur="500"/>
                                        <p:tgtEl>
                                          <p:spTgt spid="27"/>
                                        </p:tgtEl>
                                      </p:cBhvr>
                                    </p:animEffect>
                                  </p:childTnLst>
                                </p:cTn>
                              </p:par>
                              <p:par>
                                <p:cTn id="17" presetID="3" presetClass="entr" presetSubtype="1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linds(horizontal)">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barn(inHorizontal)">
                                      <p:cBhvr>
                                        <p:cTn id="24" dur="2000"/>
                                        <p:tgtEl>
                                          <p:spTgt spid="24"/>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linds(horizont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6" fill="hold" grpId="0" nodeType="click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barn(inHorizontal)">
                                      <p:cBhvr>
                                        <p:cTn id="35" dur="2000"/>
                                        <p:tgtEl>
                                          <p:spTgt spid="29"/>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linds(horizontal)">
                                      <p:cBhvr>
                                        <p:cTn id="38" dur="500"/>
                                        <p:tgtEl>
                                          <p:spTgt spid="10"/>
                                        </p:tgtEl>
                                      </p:cBhvr>
                                    </p:animEffect>
                                  </p:childTnLst>
                                </p:cTn>
                              </p:par>
                              <p:par>
                                <p:cTn id="39" presetID="3" presetClass="entr" presetSubtype="1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linds(horizontal)">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6" fill="hold" grpId="0" nodeType="clickEffect">
                                  <p:stCondLst>
                                    <p:cond delay="0"/>
                                  </p:stCondLst>
                                  <p:childTnLst>
                                    <p:set>
                                      <p:cBhvr>
                                        <p:cTn id="45" dur="1" fill="hold">
                                          <p:stCondLst>
                                            <p:cond delay="0"/>
                                          </p:stCondLst>
                                        </p:cTn>
                                        <p:tgtEl>
                                          <p:spTgt spid="30"/>
                                        </p:tgtEl>
                                        <p:attrNameLst>
                                          <p:attrName>style.visibility</p:attrName>
                                        </p:attrNameLst>
                                      </p:cBhvr>
                                      <p:to>
                                        <p:strVal val="visible"/>
                                      </p:to>
                                    </p:set>
                                    <p:animEffect transition="in" filter="barn(inHorizontal)">
                                      <p:cBhvr>
                                        <p:cTn id="46" dur="2000"/>
                                        <p:tgtEl>
                                          <p:spTgt spid="3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linds(horizontal)">
                                      <p:cBhvr>
                                        <p:cTn id="49" dur="500"/>
                                        <p:tgtEl>
                                          <p:spTgt spid="11"/>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blinds(horizontal)">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6"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barn(inHorizontal)">
                                      <p:cBhvr>
                                        <p:cTn id="57" dur="2000"/>
                                        <p:tgtEl>
                                          <p:spTgt spid="31"/>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blinds(horizontal)">
                                      <p:cBhvr>
                                        <p:cTn id="60" dur="500"/>
                                        <p:tgtEl>
                                          <p:spTgt spid="12"/>
                                        </p:tgtEl>
                                      </p:cBhvr>
                                    </p:animEffect>
                                  </p:childTnLst>
                                </p:cTn>
                              </p:par>
                              <p:par>
                                <p:cTn id="61" presetID="3" presetClass="entr" presetSubtype="1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blinds(horizontal)">
                                      <p:cBhvr>
                                        <p:cTn id="63" dur="500"/>
                                        <p:tgtEl>
                                          <p:spTgt spid="8"/>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ntr" presetSubtype="10" fill="hold" grpId="0" nodeType="clickEffect">
                                  <p:stCondLst>
                                    <p:cond delay="0"/>
                                  </p:stCondLst>
                                  <p:childTnLst>
                                    <p:set>
                                      <p:cBhvr>
                                        <p:cTn id="67" dur="1" fill="hold">
                                          <p:stCondLst>
                                            <p:cond delay="0"/>
                                          </p:stCondLst>
                                        </p:cTn>
                                        <p:tgtEl>
                                          <p:spTgt spid="46"/>
                                        </p:tgtEl>
                                        <p:attrNameLst>
                                          <p:attrName>style.visibility</p:attrName>
                                        </p:attrNameLst>
                                      </p:cBhvr>
                                      <p:to>
                                        <p:strVal val="visible"/>
                                      </p:to>
                                    </p:set>
                                    <p:animEffect transition="in" filter="blinds(horizontal)">
                                      <p:cBhvr>
                                        <p:cTn id="68" dur="500"/>
                                        <p:tgtEl>
                                          <p:spTgt spid="46"/>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blinds(horizontal)">
                                      <p:cBhvr>
                                        <p:cTn id="7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 grpId="0" animBg="1"/>
      <p:bldP spid="5" grpId="0" animBg="1"/>
      <p:bldP spid="6" grpId="0" animBg="1"/>
      <p:bldP spid="7" grpId="0" animBg="1"/>
      <p:bldP spid="8" grpId="0" animBg="1"/>
      <p:bldP spid="9" grpId="0" animBg="1"/>
      <p:bldP spid="10" grpId="0" animBg="1"/>
      <p:bldP spid="11" grpId="0" animBg="1"/>
      <p:bldP spid="12" grpId="0" animBg="1"/>
      <p:bldP spid="23" grpId="0" animBg="1"/>
      <p:bldP spid="24" grpId="0" animBg="1"/>
      <p:bldP spid="29" grpId="0" animBg="1"/>
      <p:bldP spid="30" grpId="0" animBg="1"/>
      <p:bldP spid="31" grpId="0" animBg="1"/>
      <p:bldP spid="34" grpId="0"/>
      <p:bldP spid="26"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 xmlns:a16="http://schemas.microsoft.com/office/drawing/2014/main" id="{FF570620-1727-45A1-9975-CF9F60015F87}"/>
              </a:ext>
            </a:extLst>
          </p:cNvPr>
          <p:cNvGraphicFramePr>
            <a:graphicFrameLocks noGrp="1"/>
          </p:cNvGraphicFramePr>
          <p:nvPr>
            <p:extLst>
              <p:ext uri="{D42A27DB-BD31-4B8C-83A1-F6EECF244321}">
                <p14:modId xmlns:p14="http://schemas.microsoft.com/office/powerpoint/2010/main" val="3254829878"/>
              </p:ext>
            </p:extLst>
          </p:nvPr>
        </p:nvGraphicFramePr>
        <p:xfrm>
          <a:off x="593766" y="1149686"/>
          <a:ext cx="7655881" cy="3944828"/>
        </p:xfrm>
        <a:graphic>
          <a:graphicData uri="http://schemas.openxmlformats.org/drawingml/2006/table">
            <a:tbl>
              <a:tblPr firstRow="1" bandRow="1">
                <a:tableStyleId>{5940675A-B579-460E-94D1-54222C63F5DA}</a:tableStyleId>
              </a:tblPr>
              <a:tblGrid>
                <a:gridCol w="987539">
                  <a:extLst>
                    <a:ext uri="{9D8B030D-6E8A-4147-A177-3AD203B41FA5}">
                      <a16:colId xmlns="" xmlns:a16="http://schemas.microsoft.com/office/drawing/2014/main" val="3225448023"/>
                    </a:ext>
                  </a:extLst>
                </a:gridCol>
                <a:gridCol w="2435929">
                  <a:extLst>
                    <a:ext uri="{9D8B030D-6E8A-4147-A177-3AD203B41FA5}">
                      <a16:colId xmlns="" xmlns:a16="http://schemas.microsoft.com/office/drawing/2014/main" val="10997714"/>
                    </a:ext>
                  </a:extLst>
                </a:gridCol>
                <a:gridCol w="4232413">
                  <a:extLst>
                    <a:ext uri="{9D8B030D-6E8A-4147-A177-3AD203B41FA5}">
                      <a16:colId xmlns="" xmlns:a16="http://schemas.microsoft.com/office/drawing/2014/main" val="3357826550"/>
                    </a:ext>
                  </a:extLst>
                </a:gridCol>
              </a:tblGrid>
              <a:tr h="448746">
                <a:tc>
                  <a:txBody>
                    <a:bodyPr/>
                    <a:lstStyle/>
                    <a:p>
                      <a:pPr marL="0" algn="l" defTabSz="457200" rtl="0" eaLnBrk="1" latinLnBrk="0" hangingPunct="1"/>
                      <a:endParaRPr lang="en-US" sz="1500" b="1" kern="1200" dirty="0">
                        <a:solidFill>
                          <a:schemeClr val="bg1">
                            <a:lumMod val="50000"/>
                          </a:schemeClr>
                        </a:solidFill>
                        <a:latin typeface="Tw Cen MT" panose="020B0602020104020603" pitchFamily="34" charset="0"/>
                        <a:ea typeface="+mn-ea"/>
                        <a:cs typeface="+mn-cs"/>
                      </a:endParaRPr>
                    </a:p>
                  </a:txBody>
                  <a:tcPr marL="76200" marR="76200" marT="38100" marB="38100">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algn="l" defTabSz="457200" rtl="0" eaLnBrk="1" latinLnBrk="0" hangingPunct="1"/>
                      <a:r>
                        <a:rPr lang="en-US" sz="1500" b="1" kern="1200" dirty="0">
                          <a:solidFill>
                            <a:schemeClr val="bg1">
                              <a:lumMod val="50000"/>
                            </a:schemeClr>
                          </a:solidFill>
                          <a:latin typeface="Tw Cen MT" panose="020B0602020104020603" pitchFamily="34" charset="0"/>
                          <a:ea typeface="+mn-ea"/>
                          <a:cs typeface="+mn-cs"/>
                        </a:rPr>
                        <a:t>Definition</a:t>
                      </a:r>
                    </a:p>
                  </a:txBody>
                  <a:tcPr marL="76200" marR="76200" marT="38100" marB="381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indent="0" algn="l" defTabSz="457200" rtl="0" eaLnBrk="1" latinLnBrk="0" hangingPunct="1">
                        <a:buSzPct val="90000"/>
                        <a:buFont typeface="Tw Cen MT" panose="020B0602020104020603" pitchFamily="34" charset="0"/>
                        <a:buNone/>
                      </a:pPr>
                      <a:r>
                        <a:rPr lang="en-US" sz="1500" b="1" kern="1200" dirty="0">
                          <a:solidFill>
                            <a:schemeClr val="bg1">
                              <a:lumMod val="50000"/>
                            </a:schemeClr>
                          </a:solidFill>
                          <a:latin typeface="Tw Cen MT" panose="020B0602020104020603" pitchFamily="34" charset="0"/>
                          <a:ea typeface="+mn-ea"/>
                          <a:cs typeface="+mn-cs"/>
                        </a:rPr>
                        <a:t>Gender questions</a:t>
                      </a:r>
                    </a:p>
                  </a:txBody>
                  <a:tcPr marL="76200" marR="76200" marT="38100" marB="38100">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344011065"/>
                  </a:ext>
                </a:extLst>
              </a:tr>
              <a:tr h="1719721">
                <a:tc>
                  <a:txBody>
                    <a:bodyPr/>
                    <a:lstStyle/>
                    <a:p>
                      <a:pPr marL="0" algn="l" defTabSz="457200" rtl="0" eaLnBrk="1" latinLnBrk="0" hangingPunct="1"/>
                      <a:r>
                        <a:rPr lang="en-US" sz="1500" b="1" kern="1200" dirty="0">
                          <a:solidFill>
                            <a:schemeClr val="bg1">
                              <a:lumMod val="50000"/>
                            </a:schemeClr>
                          </a:solidFill>
                          <a:effectLst/>
                          <a:latin typeface="Tw Cen MT" panose="020B0602020104020603" pitchFamily="34" charset="0"/>
                          <a:ea typeface="+mn-ea"/>
                          <a:cs typeface="+mn-cs"/>
                        </a:rPr>
                        <a:t>Impact</a:t>
                      </a:r>
                      <a:endParaRPr lang="en-US" sz="1500" b="1" kern="1200" dirty="0">
                        <a:solidFill>
                          <a:schemeClr val="bg1">
                            <a:lumMod val="50000"/>
                          </a:schemeClr>
                        </a:solidFill>
                        <a:latin typeface="Tw Cen MT" panose="020B0602020104020603" pitchFamily="34" charset="0"/>
                        <a:ea typeface="+mn-ea"/>
                        <a:cs typeface="+mn-cs"/>
                      </a:endParaRPr>
                    </a:p>
                  </a:txBody>
                  <a:tcPr marL="76200" marR="76200" marT="38100" marB="38100">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algn="l" defTabSz="457200" rtl="0" eaLnBrk="1" latinLnBrk="0" hangingPunct="1"/>
                      <a:r>
                        <a:rPr lang="en-US" sz="1300" kern="1200" dirty="0">
                          <a:solidFill>
                            <a:schemeClr val="bg1">
                              <a:lumMod val="50000"/>
                            </a:schemeClr>
                          </a:solidFill>
                          <a:latin typeface="Tw Cen MT" panose="020B0602020104020603" pitchFamily="34" charset="0"/>
                          <a:ea typeface="+mn-ea"/>
                          <a:cs typeface="+mn-cs"/>
                        </a:rPr>
                        <a:t>Highest order objective, it represents the longer-term change that the intervention intends to contribute to.</a:t>
                      </a:r>
                    </a:p>
                  </a:txBody>
                  <a:tcPr marL="76200" marR="76200" marT="38100" marB="381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285750" indent="-285750" algn="l" defTabSz="457200" rtl="0" eaLnBrk="1" latinLnBrk="0" hangingPunct="1">
                        <a:buSzPct val="90000"/>
                        <a:buFont typeface="Arial" panose="020B0604020202020204" pitchFamily="34" charset="0"/>
                        <a:buChar char="•"/>
                      </a:pPr>
                      <a:r>
                        <a:rPr lang="en-US" sz="1300" kern="1200" dirty="0">
                          <a:solidFill>
                            <a:schemeClr val="bg1">
                              <a:lumMod val="50000"/>
                            </a:schemeClr>
                          </a:solidFill>
                          <a:latin typeface="Tw Cen MT" panose="020B0602020104020603" pitchFamily="34" charset="0"/>
                          <a:ea typeface="+mn-ea"/>
                          <a:cs typeface="+mn-cs"/>
                        </a:rPr>
                        <a:t>Is gender equality one of the overall objectives the intervention aims to contribute to?</a:t>
                      </a:r>
                    </a:p>
                    <a:p>
                      <a:pPr marL="285750" indent="-285750" algn="l" defTabSz="457200" rtl="0" eaLnBrk="1" latinLnBrk="0" hangingPunct="1">
                        <a:buSzPct val="90000"/>
                        <a:buFont typeface="Arial" panose="020B0604020202020204" pitchFamily="34" charset="0"/>
                        <a:buChar char="•"/>
                      </a:pPr>
                      <a:r>
                        <a:rPr lang="en-US" sz="1300" kern="1200" dirty="0">
                          <a:solidFill>
                            <a:schemeClr val="bg1">
                              <a:lumMod val="50000"/>
                            </a:schemeClr>
                          </a:solidFill>
                          <a:latin typeface="Tw Cen MT" panose="020B0602020104020603" pitchFamily="34" charset="0"/>
                          <a:ea typeface="+mn-ea"/>
                          <a:cs typeface="+mn-cs"/>
                        </a:rPr>
                        <a:t>Are women and men of different ages and diverse background going to benefit equally from the longer-term change?</a:t>
                      </a:r>
                    </a:p>
                  </a:txBody>
                  <a:tcPr marL="76200" marR="76200" marT="38100" marB="38100">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3015584476"/>
                  </a:ext>
                </a:extLst>
              </a:tr>
              <a:tr h="1776361">
                <a:tc>
                  <a:txBody>
                    <a:bodyPr/>
                    <a:lstStyle/>
                    <a:p>
                      <a:pPr marL="0" marR="0" lvl="0" indent="0" algn="l" defTabSz="457200" rtl="0" eaLnBrk="1" fontAlgn="auto" latinLnBrk="0" hangingPunct="1">
                        <a:lnSpc>
                          <a:spcPct val="100000"/>
                        </a:lnSpc>
                        <a:spcBef>
                          <a:spcPts val="0"/>
                        </a:spcBef>
                        <a:spcAft>
                          <a:spcPts val="0"/>
                        </a:spcAft>
                        <a:buClrTx/>
                        <a:buSzPct val="90000"/>
                        <a:buFont typeface="Tw Cen MT" panose="020B0602020104020603" pitchFamily="34" charset="0"/>
                        <a:buNone/>
                        <a:tabLst/>
                        <a:defRPr/>
                      </a:pPr>
                      <a:r>
                        <a:rPr lang="en-US" sz="1500" b="1" kern="1200" dirty="0">
                          <a:solidFill>
                            <a:schemeClr val="bg1">
                              <a:lumMod val="50000"/>
                            </a:schemeClr>
                          </a:solidFill>
                          <a:effectLst/>
                          <a:latin typeface="Tw Cen MT" panose="020B0602020104020603" pitchFamily="34" charset="0"/>
                          <a:ea typeface="+mn-ea"/>
                          <a:cs typeface="+mn-cs"/>
                        </a:rPr>
                        <a:t>Outcome</a:t>
                      </a:r>
                      <a:endParaRPr lang="en-US" sz="1500" b="1" kern="1200" dirty="0">
                        <a:solidFill>
                          <a:schemeClr val="bg1">
                            <a:lumMod val="50000"/>
                          </a:schemeClr>
                        </a:solidFill>
                        <a:latin typeface="Tw Cen MT" panose="020B0602020104020603" pitchFamily="34" charset="0"/>
                        <a:ea typeface="+mn-ea"/>
                        <a:cs typeface="+mn-cs"/>
                      </a:endParaRPr>
                    </a:p>
                  </a:txBody>
                  <a:tcPr marL="76200" marR="76200" marT="38100" marB="38100">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Pct val="90000"/>
                        <a:buFont typeface="Tw Cen MT" panose="020B0602020104020603" pitchFamily="34" charset="0"/>
                        <a:buNone/>
                        <a:tabLst/>
                        <a:defRPr/>
                      </a:pPr>
                      <a:r>
                        <a:rPr lang="en-US" sz="1300" kern="1200" dirty="0">
                          <a:solidFill>
                            <a:schemeClr val="bg1">
                              <a:lumMod val="50000"/>
                            </a:schemeClr>
                          </a:solidFill>
                          <a:latin typeface="Tw Cen MT" panose="020B0602020104020603" pitchFamily="34" charset="0"/>
                          <a:ea typeface="+mn-ea"/>
                          <a:cs typeface="+mn-cs"/>
                        </a:rPr>
                        <a:t>Describes the short and medium-term effects of the intervention.</a:t>
                      </a:r>
                    </a:p>
                  </a:txBody>
                  <a:tcPr marL="76200" marR="76200" marT="38100" marB="38100">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tc>
                  <a:txBody>
                    <a:bodyPr/>
                    <a:lstStyle/>
                    <a:p>
                      <a:pPr marL="285750" marR="0" lvl="0" indent="-285750" algn="l" defTabSz="457200" rtl="0" eaLnBrk="1" fontAlgn="auto" latinLnBrk="0" hangingPunct="1">
                        <a:lnSpc>
                          <a:spcPct val="100000"/>
                        </a:lnSpc>
                        <a:spcBef>
                          <a:spcPts val="0"/>
                        </a:spcBef>
                        <a:spcAft>
                          <a:spcPts val="0"/>
                        </a:spcAft>
                        <a:buClrTx/>
                        <a:buSzPct val="90000"/>
                        <a:buFont typeface="Arial" panose="020B0604020202020204" pitchFamily="34" charset="0"/>
                        <a:buChar char="•"/>
                        <a:tabLst/>
                        <a:defRPr/>
                      </a:pPr>
                      <a:r>
                        <a:rPr lang="en-US" sz="1300" kern="1200" dirty="0">
                          <a:solidFill>
                            <a:schemeClr val="bg1">
                              <a:lumMod val="50000"/>
                            </a:schemeClr>
                          </a:solidFill>
                          <a:latin typeface="Tw Cen MT" panose="020B0602020104020603" pitchFamily="34" charset="0"/>
                          <a:ea typeface="+mn-ea"/>
                          <a:cs typeface="+mn-cs"/>
                        </a:rPr>
                        <a:t>Does the outcome include any clear reference to men and women, boys and girls, of various background and existing inequalities between them? </a:t>
                      </a:r>
                    </a:p>
                    <a:p>
                      <a:pPr marL="285750" marR="0" lvl="0" indent="-285750" algn="l" defTabSz="457200" rtl="0" eaLnBrk="1" fontAlgn="auto" latinLnBrk="0" hangingPunct="1">
                        <a:lnSpc>
                          <a:spcPct val="100000"/>
                        </a:lnSpc>
                        <a:spcBef>
                          <a:spcPts val="0"/>
                        </a:spcBef>
                        <a:spcAft>
                          <a:spcPts val="0"/>
                        </a:spcAft>
                        <a:buClrTx/>
                        <a:buSzPct val="90000"/>
                        <a:buFont typeface="Arial" panose="020B0604020202020204" pitchFamily="34" charset="0"/>
                        <a:buChar char="•"/>
                        <a:tabLst/>
                        <a:defRPr/>
                      </a:pPr>
                      <a:r>
                        <a:rPr lang="en-US" sz="1300" kern="1200" dirty="0">
                          <a:solidFill>
                            <a:schemeClr val="bg1">
                              <a:lumMod val="50000"/>
                            </a:schemeClr>
                          </a:solidFill>
                          <a:latin typeface="Tw Cen MT" panose="020B0602020104020603" pitchFamily="34" charset="0"/>
                          <a:ea typeface="+mn-ea"/>
                          <a:cs typeface="+mn-cs"/>
                        </a:rPr>
                        <a:t>Does the intervention have the potential to improve women’s access to resources, services, technologies, training and employment opportunities?</a:t>
                      </a:r>
                    </a:p>
                  </a:txBody>
                  <a:tcPr marL="76200" marR="76200" marT="38100" marB="38100">
                    <a:lnL w="12700" cap="flat" cmpd="sng" algn="ctr">
                      <a:solidFill>
                        <a:schemeClr val="bg2"/>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tcPr>
                </a:tc>
                <a:extLst>
                  <a:ext uri="{0D108BD9-81ED-4DB2-BD59-A6C34878D82A}">
                    <a16:rowId xmlns="" xmlns:a16="http://schemas.microsoft.com/office/drawing/2014/main" val="1850146519"/>
                  </a:ext>
                </a:extLst>
              </a:tr>
            </a:tbl>
          </a:graphicData>
        </a:graphic>
      </p:graphicFrame>
      <p:sp>
        <p:nvSpPr>
          <p:cNvPr id="6" name="Title 5">
            <a:extLst>
              <a:ext uri="{FF2B5EF4-FFF2-40B4-BE49-F238E27FC236}">
                <a16:creationId xmlns="" xmlns:a16="http://schemas.microsoft.com/office/drawing/2014/main" id="{1A7D974E-0021-F44A-AAA7-E2FABE625848}"/>
              </a:ext>
            </a:extLst>
          </p:cNvPr>
          <p:cNvSpPr>
            <a:spLocks noGrp="1"/>
          </p:cNvSpPr>
          <p:nvPr>
            <p:ph type="title"/>
          </p:nvPr>
        </p:nvSpPr>
        <p:spPr/>
        <p:txBody>
          <a:bodyPr/>
          <a:lstStyle/>
          <a:p>
            <a:r>
              <a:rPr lang="en-GB" dirty="0"/>
              <a:t>Applying a gender lens</a:t>
            </a:r>
          </a:p>
        </p:txBody>
      </p:sp>
      <p:sp>
        <p:nvSpPr>
          <p:cNvPr id="9" name="Footer Placeholder 8">
            <a:extLst>
              <a:ext uri="{FF2B5EF4-FFF2-40B4-BE49-F238E27FC236}">
                <a16:creationId xmlns="" xmlns:a16="http://schemas.microsoft.com/office/drawing/2014/main" id="{182AB68F-1405-4A4D-92A5-1DB2E07325CF}"/>
              </a:ext>
            </a:extLst>
          </p:cNvPr>
          <p:cNvSpPr>
            <a:spLocks noGrp="1"/>
          </p:cNvSpPr>
          <p:nvPr>
            <p:ph type="ftr" sz="quarter" idx="3"/>
          </p:nvPr>
        </p:nvSpPr>
        <p:spPr/>
        <p:txBody>
          <a:bodyPr/>
          <a:lstStyle/>
          <a:p>
            <a:r>
              <a:rPr lang="it-IT" dirty="0"/>
              <a:t>M4|GEWE in the </a:t>
            </a:r>
            <a:r>
              <a:rPr lang="it-IT" dirty="0" err="1"/>
              <a:t>development</a:t>
            </a:r>
            <a:r>
              <a:rPr lang="it-IT" dirty="0"/>
              <a:t> </a:t>
            </a:r>
            <a:r>
              <a:rPr lang="it-IT" dirty="0" err="1"/>
              <a:t>phase</a:t>
            </a:r>
            <a:endParaRPr lang="it-IT" dirty="0"/>
          </a:p>
          <a:p>
            <a:endParaRPr lang="it-IT" dirty="0"/>
          </a:p>
        </p:txBody>
      </p:sp>
    </p:spTree>
    <p:extLst>
      <p:ext uri="{BB962C8B-B14F-4D97-AF65-F5344CB8AC3E}">
        <p14:creationId xmlns:p14="http://schemas.microsoft.com/office/powerpoint/2010/main" val="346375650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u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91362E3A33E1F4C940B0A1BA6C10EFD" ma:contentTypeVersion="13" ma:contentTypeDescription="Create a new document." ma:contentTypeScope="" ma:versionID="12b36d6fd8a169746efd0c3620977e9f">
  <xsd:schema xmlns:xsd="http://www.w3.org/2001/XMLSchema" xmlns:xs="http://www.w3.org/2001/XMLSchema" xmlns:p="http://schemas.microsoft.com/office/2006/metadata/properties" xmlns:ns1="http://schemas.microsoft.com/sharepoint/v3" xmlns:ns2="a15e0e0f-4f4a-4916-abd0-83d6a9ed7276" xmlns:ns3="0e608273-76ed-47c9-b5d8-b1ed69fc6eca" targetNamespace="http://schemas.microsoft.com/office/2006/metadata/properties" ma:root="true" ma:fieldsID="813d74dd638c78f68bd4b5c4136e8a3c" ns1:_="" ns2:_="" ns3:_="">
    <xsd:import namespace="http://schemas.microsoft.com/sharepoint/v3"/>
    <xsd:import namespace="a15e0e0f-4f4a-4916-abd0-83d6a9ed7276"/>
    <xsd:import namespace="0e608273-76ed-47c9-b5d8-b1ed69fc6eca"/>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Location" minOccurs="0"/>
                <xsd:element ref="ns3:MediaServiceGenerationTime" minOccurs="0"/>
                <xsd:element ref="ns3:MediaServiceEventHashCode" minOccurs="0"/>
                <xsd:element ref="ns3:MediaServiceOCR"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5e0e0f-4f4a-4916-abd0-83d6a9ed727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2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608273-76ed-47c9-b5d8-b1ed69fc6eca"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a15e0e0f-4f4a-4916-abd0-83d6a9ed7276">S2JVWQHSHYPP-714118691-585</_dlc_DocId>
    <_dlc_DocIdUrl xmlns="a15e0e0f-4f4a-4916-abd0-83d6a9ed7276">
      <Url>https://unwomen.sharepoint.com/Policy-Programming/ProgrammeDivision/CF/_layouts/15/DocIdRedir.aspx?ID=S2JVWQHSHYPP-714118691-585</Url>
      <Description>S2JVWQHSHYPP-714118691-585</Description>
    </_dlc_DocIdUrl>
  </documentManagement>
</p:properties>
</file>

<file path=customXml/itemProps1.xml><?xml version="1.0" encoding="utf-8"?>
<ds:datastoreItem xmlns:ds="http://schemas.openxmlformats.org/officeDocument/2006/customXml" ds:itemID="{76D8286D-860E-4042-94E2-DABCA700715F}"/>
</file>

<file path=customXml/itemProps2.xml><?xml version="1.0" encoding="utf-8"?>
<ds:datastoreItem xmlns:ds="http://schemas.openxmlformats.org/officeDocument/2006/customXml" ds:itemID="{C89012F8-28C2-42D5-9F90-4008ADD87DFD}"/>
</file>

<file path=customXml/itemProps3.xml><?xml version="1.0" encoding="utf-8"?>
<ds:datastoreItem xmlns:ds="http://schemas.openxmlformats.org/officeDocument/2006/customXml" ds:itemID="{20D602ED-E535-4911-934C-54F2D2942F22}"/>
</file>

<file path=customXml/itemProps4.xml><?xml version="1.0" encoding="utf-8"?>
<ds:datastoreItem xmlns:ds="http://schemas.openxmlformats.org/officeDocument/2006/customXml" ds:itemID="{B48ED668-812C-4FBA-94EF-C68F615742DE}"/>
</file>

<file path=docProps/app.xml><?xml version="1.0" encoding="utf-8"?>
<Properties xmlns="http://schemas.openxmlformats.org/officeDocument/2006/extended-properties" xmlns:vt="http://schemas.openxmlformats.org/officeDocument/2006/docPropsVTypes">
  <TotalTime>184</TotalTime>
  <Words>1847</Words>
  <Application>Microsoft Office PowerPoint</Application>
  <PresentationFormat>Presentazione su schermo (16:10)</PresentationFormat>
  <Paragraphs>179</Paragraphs>
  <Slides>14</Slides>
  <Notes>13</Notes>
  <HiddenSlides>0</HiddenSlides>
  <MMClips>0</MMClips>
  <ScaleCrop>false</ScaleCrop>
  <HeadingPairs>
    <vt:vector size="4" baseType="variant">
      <vt:variant>
        <vt:lpstr>Tema</vt:lpstr>
      </vt:variant>
      <vt:variant>
        <vt:i4>1</vt:i4>
      </vt:variant>
      <vt:variant>
        <vt:lpstr>Titoli diapositive</vt:lpstr>
      </vt:variant>
      <vt:variant>
        <vt:i4>14</vt:i4>
      </vt:variant>
    </vt:vector>
  </HeadingPairs>
  <TitlesOfParts>
    <vt:vector size="15" baseType="lpstr">
      <vt:lpstr>Office Theme</vt:lpstr>
      <vt:lpstr>Presentazione standard di PowerPoint</vt:lpstr>
      <vt:lpstr>Module Objectives</vt:lpstr>
      <vt:lpstr>Gender-responsive UNSDCF</vt:lpstr>
      <vt:lpstr>Entry Points</vt:lpstr>
      <vt:lpstr>Minimum requirements</vt:lpstr>
      <vt:lpstr>INTERSECTIONALITY</vt:lpstr>
      <vt:lpstr>Gender-responsive Results-Based Management</vt:lpstr>
      <vt:lpstr>The Results Chain</vt:lpstr>
      <vt:lpstr>Applying a gender lens</vt:lpstr>
      <vt:lpstr>Applying a gender lens</vt:lpstr>
      <vt:lpstr>Group Exercise ctd.</vt:lpstr>
      <vt:lpstr>Some examples of gender-responsive outcomes</vt:lpstr>
      <vt:lpstr>Presentazione standard di PowerPoint</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Mariangela Bizzarri</dc:creator>
  <cp:lastModifiedBy>DP</cp:lastModifiedBy>
  <cp:revision>26</cp:revision>
  <dcterms:created xsi:type="dcterms:W3CDTF">2020-04-05T14:45:02Z</dcterms:created>
  <dcterms:modified xsi:type="dcterms:W3CDTF">2020-06-19T09:57:10Z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0x010100F91362E3A33E1F4C940B0A1BA6C10EFD</vt:lpwstr>
  </property>
  <property fmtid="{D5CDD505-2E9C-101B-9397-08002B2CF9AE}" pid="3" name="_dlc_DocIdItemGuid">
    <vt:lpwstr>d67d7674-f5ff-4a22-bdea-784d7c146ea0</vt:lpwstr>
  </property>
</Properties>
</file>